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256" r:id="rId2"/>
    <p:sldId id="257" r:id="rId3"/>
    <p:sldId id="259" r:id="rId4"/>
    <p:sldId id="262" r:id="rId5"/>
    <p:sldId id="261" r:id="rId6"/>
    <p:sldId id="263" r:id="rId7"/>
    <p:sldId id="264" r:id="rId8"/>
    <p:sldId id="258" r:id="rId9"/>
    <p:sldId id="351" r:id="rId10"/>
    <p:sldId id="349" r:id="rId11"/>
    <p:sldId id="350" r:id="rId12"/>
    <p:sldId id="266" r:id="rId13"/>
    <p:sldId id="271" r:id="rId14"/>
    <p:sldId id="273" r:id="rId15"/>
    <p:sldId id="268" r:id="rId16"/>
    <p:sldId id="274" r:id="rId17"/>
    <p:sldId id="283" r:id="rId18"/>
    <p:sldId id="282" r:id="rId19"/>
    <p:sldId id="281" r:id="rId20"/>
    <p:sldId id="280" r:id="rId21"/>
    <p:sldId id="275" r:id="rId22"/>
    <p:sldId id="276" r:id="rId23"/>
    <p:sldId id="355" r:id="rId24"/>
    <p:sldId id="352" r:id="rId25"/>
    <p:sldId id="354" r:id="rId26"/>
    <p:sldId id="353" r:id="rId27"/>
    <p:sldId id="357" r:id="rId28"/>
    <p:sldId id="358" r:id="rId29"/>
    <p:sldId id="356" r:id="rId30"/>
    <p:sldId id="361" r:id="rId31"/>
    <p:sldId id="360" r:id="rId32"/>
    <p:sldId id="359" r:id="rId33"/>
    <p:sldId id="267" r:id="rId34"/>
    <p:sldId id="284" r:id="rId35"/>
    <p:sldId id="285" r:id="rId36"/>
    <p:sldId id="286" r:id="rId37"/>
    <p:sldId id="265" r:id="rId38"/>
    <p:sldId id="297" r:id="rId39"/>
    <p:sldId id="364" r:id="rId40"/>
    <p:sldId id="287" r:id="rId41"/>
    <p:sldId id="298" r:id="rId42"/>
    <p:sldId id="369" r:id="rId43"/>
    <p:sldId id="368" r:id="rId44"/>
    <p:sldId id="367" r:id="rId45"/>
    <p:sldId id="366" r:id="rId46"/>
    <p:sldId id="365" r:id="rId47"/>
    <p:sldId id="290" r:id="rId48"/>
    <p:sldId id="299" r:id="rId49"/>
    <p:sldId id="289" r:id="rId50"/>
    <p:sldId id="300" r:id="rId51"/>
    <p:sldId id="296" r:id="rId52"/>
    <p:sldId id="301" r:id="rId53"/>
    <p:sldId id="295" r:id="rId54"/>
    <p:sldId id="294" r:id="rId55"/>
    <p:sldId id="303" r:id="rId56"/>
    <p:sldId id="293" r:id="rId57"/>
    <p:sldId id="304" r:id="rId58"/>
    <p:sldId id="292" r:id="rId59"/>
    <p:sldId id="305" r:id="rId60"/>
    <p:sldId id="291" r:id="rId61"/>
    <p:sldId id="306" r:id="rId62"/>
    <p:sldId id="288" r:id="rId63"/>
    <p:sldId id="313" r:id="rId64"/>
    <p:sldId id="311" r:id="rId65"/>
    <p:sldId id="317" r:id="rId66"/>
    <p:sldId id="312" r:id="rId67"/>
    <p:sldId id="318" r:id="rId68"/>
    <p:sldId id="310" r:id="rId69"/>
    <p:sldId id="319" r:id="rId70"/>
    <p:sldId id="308" r:id="rId71"/>
    <p:sldId id="320" r:id="rId72"/>
    <p:sldId id="374" r:id="rId73"/>
    <p:sldId id="371" r:id="rId74"/>
    <p:sldId id="375" r:id="rId75"/>
    <p:sldId id="376" r:id="rId76"/>
    <p:sldId id="309" r:id="rId77"/>
    <p:sldId id="321" r:id="rId78"/>
    <p:sldId id="378" r:id="rId79"/>
    <p:sldId id="316" r:id="rId80"/>
    <p:sldId id="322" r:id="rId81"/>
    <p:sldId id="315" r:id="rId82"/>
    <p:sldId id="323" r:id="rId83"/>
    <p:sldId id="377" r:id="rId84"/>
    <p:sldId id="314" r:id="rId85"/>
    <p:sldId id="324" r:id="rId86"/>
    <p:sldId id="325" r:id="rId87"/>
    <p:sldId id="336" r:id="rId88"/>
    <p:sldId id="329" r:id="rId89"/>
    <p:sldId id="337" r:id="rId90"/>
    <p:sldId id="335" r:id="rId91"/>
    <p:sldId id="338" r:id="rId92"/>
    <p:sldId id="381" r:id="rId93"/>
    <p:sldId id="380" r:id="rId94"/>
    <p:sldId id="379" r:id="rId95"/>
    <p:sldId id="382" r:id="rId96"/>
    <p:sldId id="383" r:id="rId97"/>
    <p:sldId id="334" r:id="rId98"/>
    <p:sldId id="339" r:id="rId99"/>
    <p:sldId id="388" r:id="rId100"/>
    <p:sldId id="333" r:id="rId101"/>
    <p:sldId id="340" r:id="rId102"/>
    <p:sldId id="332" r:id="rId103"/>
    <p:sldId id="341" r:id="rId104"/>
    <p:sldId id="331" r:id="rId105"/>
    <p:sldId id="342" r:id="rId106"/>
    <p:sldId id="385" r:id="rId107"/>
    <p:sldId id="386" r:id="rId108"/>
    <p:sldId id="330" r:id="rId109"/>
    <p:sldId id="327" r:id="rId110"/>
    <p:sldId id="387" r:id="rId111"/>
    <p:sldId id="326" r:id="rId112"/>
    <p:sldId id="346" r:id="rId113"/>
    <p:sldId id="345" r:id="rId114"/>
    <p:sldId id="347" r:id="rId115"/>
    <p:sldId id="344" r:id="rId116"/>
    <p:sldId id="348" r:id="rId117"/>
    <p:sldId id="343" r:id="rId118"/>
    <p:sldId id="328" r:id="rId11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24" autoAdjust="0"/>
    <p:restoredTop sz="94618" autoAdjust="0"/>
  </p:normalViewPr>
  <p:slideViewPr>
    <p:cSldViewPr>
      <p:cViewPr varScale="1">
        <p:scale>
          <a:sx n="113" d="100"/>
          <a:sy n="113" d="100"/>
        </p:scale>
        <p:origin x="1908"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802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33CDEB8-2228-45A5-91BA-74825E23091E}" type="slidenum">
              <a:rPr lang="en-US"/>
              <a:pPr>
                <a:defRPr/>
              </a:pPr>
              <a:t>‹#›</a:t>
            </a:fld>
            <a:endParaRPr lang="en-US"/>
          </a:p>
        </p:txBody>
      </p:sp>
    </p:spTree>
    <p:extLst>
      <p:ext uri="{BB962C8B-B14F-4D97-AF65-F5344CB8AC3E}">
        <p14:creationId xmlns:p14="http://schemas.microsoft.com/office/powerpoint/2010/main" val="3103012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C9F06735-04B7-4617-9E4A-A1C5F721F002}" type="slidenum">
              <a:rPr lang="en-US"/>
              <a:pPr/>
              <a:t>1</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541536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15</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97579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33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76079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37</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1587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40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23380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47</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3758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49</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42083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3111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465218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51013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56</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4308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2</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32984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169838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60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2617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62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71572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64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087933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66</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62562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68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22326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70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164359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76</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62780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79</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12873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81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8152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3</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006344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84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485300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86</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39478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88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20314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90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225957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97</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968762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100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780403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102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03803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104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146984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108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139576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111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69587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4</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69676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113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74610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115</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309652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117</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2562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5</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20541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6</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092739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7</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50131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792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12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1851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03350" y="5518150"/>
            <a:ext cx="6048375" cy="750888"/>
          </a:xfrm>
        </p:spPr>
        <p:txBody>
          <a:bodyPr/>
          <a:lstStyle>
            <a:lvl1pPr algn="ctr">
              <a:defRPr sz="2800" b="1"/>
            </a:lvl1pPr>
          </a:lstStyle>
          <a:p>
            <a:pPr lvl="0"/>
            <a:r>
              <a:rPr lang="en-US" noProof="0" smtClean="0"/>
              <a:t>Click to edit Master title style</a:t>
            </a:r>
            <a:endParaRPr lang="ru-RU" noProof="0" smtClean="0"/>
          </a:p>
        </p:txBody>
      </p:sp>
      <p:sp>
        <p:nvSpPr>
          <p:cNvPr id="5123" name="Rectangle 3"/>
          <p:cNvSpPr>
            <a:spLocks noGrp="1" noChangeArrowheads="1"/>
          </p:cNvSpPr>
          <p:nvPr>
            <p:ph type="subTitle" idx="1"/>
          </p:nvPr>
        </p:nvSpPr>
        <p:spPr>
          <a:xfrm>
            <a:off x="1403350" y="6238875"/>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2400" b="1"/>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31025" y="404813"/>
            <a:ext cx="2033588" cy="6046787"/>
          </a:xfrm>
        </p:spPr>
        <p:txBody>
          <a:bodyPr vert="eaVert"/>
          <a:lstStyle/>
          <a:p>
            <a:r>
              <a:rPr lang="en-US" smtClean="0"/>
              <a:t>Click to edit Master title style</a:t>
            </a:r>
            <a:endParaRPr lang="ru-RU"/>
          </a:p>
        </p:txBody>
      </p:sp>
      <p:sp>
        <p:nvSpPr>
          <p:cNvPr id="3" name="Вертикальный текст 2"/>
          <p:cNvSpPr>
            <a:spLocks noGrp="1"/>
          </p:cNvSpPr>
          <p:nvPr>
            <p:ph type="body" orient="vert" idx="1"/>
          </p:nvPr>
        </p:nvSpPr>
        <p:spPr>
          <a:xfrm>
            <a:off x="827088" y="404813"/>
            <a:ext cx="5951537" cy="6046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sz="half" idx="1"/>
          </p:nvPr>
        </p:nvSpPr>
        <p:spPr>
          <a:xfrm>
            <a:off x="827088" y="1557338"/>
            <a:ext cx="3667125"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Объект 3"/>
          <p:cNvSpPr>
            <a:spLocks noGrp="1"/>
          </p:cNvSpPr>
          <p:nvPr>
            <p:ph sz="half" idx="2"/>
          </p:nvPr>
        </p:nvSpPr>
        <p:spPr>
          <a:xfrm>
            <a:off x="4646613" y="1557338"/>
            <a:ext cx="3668712"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5875" y="404813"/>
            <a:ext cx="6408738"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1027" name="Rectangle 3"/>
          <p:cNvSpPr>
            <a:spLocks noGrp="1" noChangeArrowheads="1"/>
          </p:cNvSpPr>
          <p:nvPr>
            <p:ph type="body" idx="1"/>
          </p:nvPr>
        </p:nvSpPr>
        <p:spPr bwMode="auto">
          <a:xfrm>
            <a:off x="827088" y="1557338"/>
            <a:ext cx="7488237" cy="4894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10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mailto:tlewrailwaymueum@yahoo.com" TargetMode="External"/><Relationship Id="rId7" Type="http://schemas.openxmlformats.org/officeDocument/2006/relationships/hyperlink" Target="mailto:madriver@onebellevue.com" TargetMode="External"/><Relationship Id="rId2" Type="http://schemas.openxmlformats.org/officeDocument/2006/relationships/hyperlink" Target="http://tlew.org/" TargetMode="External"/><Relationship Id="rId1" Type="http://schemas.openxmlformats.org/officeDocument/2006/relationships/slideLayout" Target="../slideLayouts/slideLayout2.xml"/><Relationship Id="rId6" Type="http://schemas.openxmlformats.org/officeDocument/2006/relationships/hyperlink" Target="http://www.madrivermuseum.org/" TargetMode="External"/><Relationship Id="rId5" Type="http://schemas.openxmlformats.org/officeDocument/2006/relationships/hyperlink" Target="mailto:NWORRP@NWORRP.ORG" TargetMode="External"/><Relationship Id="rId10" Type="http://schemas.openxmlformats.org/officeDocument/2006/relationships/image" Target="../media/image95.png"/><Relationship Id="rId4" Type="http://schemas.openxmlformats.org/officeDocument/2006/relationships/hyperlink" Target="http://www.nworrp.org/" TargetMode="External"/><Relationship Id="rId9" Type="http://schemas.openxmlformats.org/officeDocument/2006/relationships/image" Target="../media/image94.gif"/></Relationships>
</file>

<file path=ppt/slides/_rels/slide1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southernmichiganrailroad.com/" TargetMode="Externa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s://www.hvsry.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6.xml.rels><?xml version="1.0" encoding="UTF-8" standalone="yes"?>
<Relationships xmlns="http://schemas.openxmlformats.org/package/2006/relationships"><Relationship Id="rId8" Type="http://schemas.openxmlformats.org/officeDocument/2006/relationships/hyperlink" Target="https://www.nfcnrhs.org/" TargetMode="External"/><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hyperlink" Target="https://fortwaynerailroad.org/" TargetMode="External"/><Relationship Id="rId1" Type="http://schemas.openxmlformats.org/officeDocument/2006/relationships/slideLayout" Target="../slideLayouts/slideLayout2.xml"/><Relationship Id="rId6" Type="http://schemas.openxmlformats.org/officeDocument/2006/relationships/hyperlink" Target="https://www.grmrhs.org/" TargetMode="External"/><Relationship Id="rId5" Type="http://schemas.openxmlformats.org/officeDocument/2006/relationships/image" Target="../media/image99.jpg"/><Relationship Id="rId4" Type="http://schemas.openxmlformats.org/officeDocument/2006/relationships/hyperlink" Target="https://phdrailroad.org/" TargetMode="External"/><Relationship Id="rId9" Type="http://schemas.openxmlformats.org/officeDocument/2006/relationships/image" Target="../media/image101.png"/></Relationships>
</file>

<file path=ppt/slides/_rels/slide1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amtrak.com/home.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Union_Pacific_Railroad" TargetMode="External"/><Relationship Id="rId3" Type="http://schemas.openxmlformats.org/officeDocument/2006/relationships/hyperlink" Target="https://en.wikipedia.org/wiki/CSX_Transportation" TargetMode="External"/><Relationship Id="rId7" Type="http://schemas.openxmlformats.org/officeDocument/2006/relationships/hyperlink" Target="https://en.wikipedia.org/wiki/Soo_Line_Railroad" TargetMode="External"/><Relationship Id="rId2" Type="http://schemas.openxmlformats.org/officeDocument/2006/relationships/hyperlink" Target="https://en.wikipedia.org/wiki/BNSF_Railway" TargetMode="External"/><Relationship Id="rId1" Type="http://schemas.openxmlformats.org/officeDocument/2006/relationships/slideLayout" Target="../slideLayouts/slideLayout2.xml"/><Relationship Id="rId6" Type="http://schemas.openxmlformats.org/officeDocument/2006/relationships/hyperlink" Target="https://en.wikipedia.org/wiki/Norfolk_Southern_Railway" TargetMode="External"/><Relationship Id="rId5" Type="http://schemas.openxmlformats.org/officeDocument/2006/relationships/hyperlink" Target="https://en.wikipedia.org/wiki/Kansas_City_Southern_Railway" TargetMode="External"/><Relationship Id="rId10" Type="http://schemas.openxmlformats.org/officeDocument/2006/relationships/image" Target="../media/image11.jpg"/><Relationship Id="rId4" Type="http://schemas.openxmlformats.org/officeDocument/2006/relationships/hyperlink" Target="https://en.wikipedia.org/wiki/Grand_Trunk_Railway" TargetMode="External"/><Relationship Id="rId9"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en.wikipedia.org/wiki/Regional_railroa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amtrak.com/home.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cn.ca/en/careers-jobs.htm" TargetMode="External"/><Relationship Id="rId7" Type="http://schemas.openxmlformats.org/officeDocument/2006/relationships/hyperlink" Target="http://amtrak.teamrewards.net/TR_PublicWeb/index.jsp" TargetMode="External"/><Relationship Id="rId2" Type="http://schemas.openxmlformats.org/officeDocument/2006/relationships/hyperlink" Target="http://www.unionpacific.jobs/" TargetMode="External"/><Relationship Id="rId1" Type="http://schemas.openxmlformats.org/officeDocument/2006/relationships/slideLayout" Target="../slideLayouts/slideLayout2.xml"/><Relationship Id="rId6" Type="http://schemas.openxmlformats.org/officeDocument/2006/relationships/hyperlink" Target="http://www.bnsf.com/careers/" TargetMode="External"/><Relationship Id="rId5" Type="http://schemas.openxmlformats.org/officeDocument/2006/relationships/hyperlink" Target="http://www8.cpr.ca/cms/English/General+Public/Careers/default.htm" TargetMode="External"/><Relationship Id="rId4" Type="http://schemas.openxmlformats.org/officeDocument/2006/relationships/hyperlink" Target="http://www.csx.com/?fuseaction=careers.main" TargetMode="External"/><Relationship Id="rId9"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8" Type="http://schemas.openxmlformats.org/officeDocument/2006/relationships/hyperlink" Target="http://www.bbrail.com/Home" TargetMode="External"/><Relationship Id="rId3" Type="http://schemas.openxmlformats.org/officeDocument/2006/relationships/hyperlink" Target="http://www.loram.com/" TargetMode="External"/><Relationship Id="rId7" Type="http://schemas.openxmlformats.org/officeDocument/2006/relationships/hyperlink" Target="http://www.johnstownamerica.com/" TargetMode="External"/><Relationship Id="rId2" Type="http://schemas.openxmlformats.org/officeDocument/2006/relationships/hyperlink" Target="http://www.herzogcompanies.com/" TargetMode="External"/><Relationship Id="rId1" Type="http://schemas.openxmlformats.org/officeDocument/2006/relationships/slideLayout" Target="../slideLayouts/slideLayout2.xml"/><Relationship Id="rId6" Type="http://schemas.openxmlformats.org/officeDocument/2006/relationships/hyperlink" Target="http://www.ttx.com/" TargetMode="External"/><Relationship Id="rId5" Type="http://schemas.openxmlformats.org/officeDocument/2006/relationships/hyperlink" Target="http://www.baylug.org/zonker/rrmb/rrmbsg3c/rrmb3c.html" TargetMode="External"/><Relationship Id="rId4" Type="http://schemas.openxmlformats.org/officeDocument/2006/relationships/hyperlink" Target="http://www.railworks.com/" TargetMode="External"/><Relationship Id="rId9" Type="http://schemas.openxmlformats.org/officeDocument/2006/relationships/hyperlink" Target="http://www.geismar.com/indexflash.php"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8.xml.rels><?xml version="1.0" encoding="UTF-8" standalone="yes"?>
<Relationships xmlns="http://schemas.openxmlformats.org/package/2006/relationships"><Relationship Id="rId8" Type="http://schemas.openxmlformats.org/officeDocument/2006/relationships/hyperlink" Target="http://www.lionel.com/" TargetMode="External"/><Relationship Id="rId13" Type="http://schemas.openxmlformats.org/officeDocument/2006/relationships/image" Target="../media/image78.png"/><Relationship Id="rId3" Type="http://schemas.openxmlformats.org/officeDocument/2006/relationships/hyperlink" Target="https://shop.atlasrr.com/default.aspx" TargetMode="External"/><Relationship Id="rId7" Type="http://schemas.openxmlformats.org/officeDocument/2006/relationships/hyperlink" Target="https://www.katousa.com/" TargetMode="External"/><Relationship Id="rId12" Type="http://schemas.openxmlformats.org/officeDocument/2006/relationships/image" Target="../media/image77.png"/><Relationship Id="rId2" Type="http://schemas.openxmlformats.org/officeDocument/2006/relationships/hyperlink" Target="http://www.athearn.com/" TargetMode="External"/><Relationship Id="rId1" Type="http://schemas.openxmlformats.org/officeDocument/2006/relationships/slideLayout" Target="../slideLayouts/slideLayout2.xml"/><Relationship Id="rId6" Type="http://schemas.openxmlformats.org/officeDocument/2006/relationships/hyperlink" Target="https://www.broadway-limited.com/" TargetMode="External"/><Relationship Id="rId11" Type="http://schemas.openxmlformats.org/officeDocument/2006/relationships/image" Target="../media/image76.png"/><Relationship Id="rId5" Type="http://schemas.openxmlformats.org/officeDocument/2006/relationships/hyperlink" Target="http://www.bowser-trains.com/" TargetMode="External"/><Relationship Id="rId10" Type="http://schemas.openxmlformats.org/officeDocument/2006/relationships/hyperlink" Target="https://www.walthers.com/" TargetMode="External"/><Relationship Id="rId4" Type="http://schemas.openxmlformats.org/officeDocument/2006/relationships/hyperlink" Target="https://bachmanntrains.com/home-usa/" TargetMode="External"/><Relationship Id="rId9" Type="http://schemas.openxmlformats.org/officeDocument/2006/relationships/hyperlink" Target="http://www.modelpower.com/" TargetMode="External"/><Relationship Id="rId14" Type="http://schemas.openxmlformats.org/officeDocument/2006/relationships/image" Target="../media/image79.png"/></Relationships>
</file>

<file path=ppt/slides/_rels/slide99.xml.rels><?xml version="1.0" encoding="UTF-8" standalone="yes"?>
<Relationships xmlns="http://schemas.openxmlformats.org/package/2006/relationships"><Relationship Id="rId8" Type="http://schemas.openxmlformats.org/officeDocument/2006/relationships/hyperlink" Target="http://modelrailroadnews.com/" TargetMode="External"/><Relationship Id="rId3" Type="http://schemas.openxmlformats.org/officeDocument/2006/relationships/image" Target="../media/image80.jpg"/><Relationship Id="rId7" Type="http://schemas.openxmlformats.org/officeDocument/2006/relationships/image" Target="../media/image82.jpeg"/><Relationship Id="rId2" Type="http://schemas.openxmlformats.org/officeDocument/2006/relationships/hyperlink" Target="https://mrr.trains.com/" TargetMode="External"/><Relationship Id="rId1" Type="http://schemas.openxmlformats.org/officeDocument/2006/relationships/slideLayout" Target="../slideLayouts/slideLayout2.xml"/><Relationship Id="rId6" Type="http://schemas.openxmlformats.org/officeDocument/2006/relationships/hyperlink" Target="https://model-railroad-hobbyist.com/" TargetMode="External"/><Relationship Id="rId5" Type="http://schemas.openxmlformats.org/officeDocument/2006/relationships/image" Target="../media/image81.jpg"/><Relationship Id="rId4" Type="http://schemas.openxmlformats.org/officeDocument/2006/relationships/hyperlink" Target="https://www.tracksidemodelrailroading.com/" TargetMode="External"/><Relationship Id="rId9" Type="http://schemas.openxmlformats.org/officeDocument/2006/relationships/image" Target="../media/image8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5181601"/>
            <a:ext cx="9144000" cy="838200"/>
          </a:xfrm>
          <a:noFill/>
        </p:spPr>
        <p:txBody>
          <a:bodyPr/>
          <a:lstStyle/>
          <a:p>
            <a:pPr eaLnBrk="1" hangingPunct="1"/>
            <a:r>
              <a:rPr lang="en-US" sz="3600" dirty="0" smtClean="0">
                <a:effectLst>
                  <a:outerShdw blurRad="38100" dist="38100" dir="2700000" algn="tl">
                    <a:srgbClr val="000000">
                      <a:alpha val="43137"/>
                    </a:srgbClr>
                  </a:outerShdw>
                </a:effectLst>
              </a:rPr>
              <a:t>Railroading Merit Badge</a:t>
            </a:r>
            <a:endParaRPr lang="uk-UA" sz="3600" dirty="0" smtClean="0">
              <a:effectLst>
                <a:outerShdw blurRad="38100" dist="38100" dir="2700000" algn="tl">
                  <a:srgbClr val="000000">
                    <a:alpha val="43137"/>
                  </a:srgbClr>
                </a:outerShdw>
              </a:effectLst>
            </a:endParaRPr>
          </a:p>
        </p:txBody>
      </p:sp>
      <p:sp>
        <p:nvSpPr>
          <p:cNvPr id="3075" name="Rectangle 3"/>
          <p:cNvSpPr>
            <a:spLocks noGrp="1" noChangeArrowheads="1"/>
          </p:cNvSpPr>
          <p:nvPr>
            <p:ph type="subTitle" idx="1"/>
          </p:nvPr>
        </p:nvSpPr>
        <p:spPr>
          <a:xfrm>
            <a:off x="2557463" y="6019800"/>
            <a:ext cx="4071937" cy="685800"/>
          </a:xfrm>
        </p:spPr>
        <p:txBody>
          <a:bodyPr/>
          <a:lstStyle/>
          <a:p>
            <a:pPr eaLnBrk="1" hangingPunct="1">
              <a:lnSpc>
                <a:spcPct val="90000"/>
              </a:lnSpc>
            </a:pPr>
            <a:r>
              <a:rPr lang="en-US" sz="2000" dirty="0" smtClean="0">
                <a:effectLst>
                  <a:outerShdw blurRad="38100" dist="38100" dir="2700000" algn="tl">
                    <a:srgbClr val="000000">
                      <a:alpha val="43137"/>
                    </a:srgbClr>
                  </a:outerShdw>
                </a:effectLst>
              </a:rPr>
              <a:t>Troop 344/9344</a:t>
            </a:r>
          </a:p>
          <a:p>
            <a:pPr eaLnBrk="1" hangingPunct="1">
              <a:lnSpc>
                <a:spcPct val="90000"/>
              </a:lnSpc>
            </a:pPr>
            <a:r>
              <a:rPr lang="en-US" sz="2000" dirty="0" smtClean="0">
                <a:effectLst>
                  <a:outerShdw blurRad="38100" dist="38100" dir="2700000" algn="tl">
                    <a:srgbClr val="000000">
                      <a:alpha val="43137"/>
                    </a:srgbClr>
                  </a:outerShdw>
                </a:effectLst>
              </a:rPr>
              <a:t>Pemberville, OH</a:t>
            </a:r>
            <a:endParaRPr lang="uk-UA" sz="2000"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0000" y="5156757"/>
            <a:ext cx="869837" cy="88888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1a. Three Types of Modern Freight Trains </a:t>
            </a:r>
            <a:endParaRPr lang="en-US" sz="2400" dirty="0"/>
          </a:p>
        </p:txBody>
      </p:sp>
      <p:sp>
        <p:nvSpPr>
          <p:cNvPr id="3" name="Content Placeholder 2"/>
          <p:cNvSpPr>
            <a:spLocks noGrp="1"/>
          </p:cNvSpPr>
          <p:nvPr>
            <p:ph idx="1"/>
          </p:nvPr>
        </p:nvSpPr>
        <p:spPr>
          <a:xfrm>
            <a:off x="304800" y="1752600"/>
            <a:ext cx="4800599" cy="4699000"/>
          </a:xfrm>
        </p:spPr>
        <p:txBody>
          <a:bodyPr/>
          <a:lstStyle/>
          <a:p>
            <a:pPr marL="0" lvl="0" indent="0" eaLnBrk="0" hangingPunct="0">
              <a:spcBef>
                <a:spcPct val="0"/>
              </a:spcBef>
              <a:buNone/>
            </a:pPr>
            <a:r>
              <a:rPr lang="en-US" altLang="en-US" sz="2400" b="1" dirty="0">
                <a:latin typeface="Arial" panose="020B0604020202020204" pitchFamily="34" charset="0"/>
              </a:rPr>
              <a:t>Unit Trains</a:t>
            </a:r>
            <a:r>
              <a:rPr lang="en-US" altLang="en-US" sz="2400" dirty="0">
                <a:latin typeface="Arial" panose="020B0604020202020204" pitchFamily="34" charset="0"/>
              </a:rPr>
              <a:t>     </a:t>
            </a:r>
          </a:p>
          <a:p>
            <a:pPr eaLnBrk="0" hangingPunct="0">
              <a:spcBef>
                <a:spcPct val="0"/>
              </a:spcBef>
            </a:pPr>
            <a:r>
              <a:rPr lang="en-US" altLang="en-US" sz="1800" dirty="0" smtClean="0">
                <a:latin typeface="Arial" panose="020B0604020202020204" pitchFamily="34" charset="0"/>
              </a:rPr>
              <a:t>Unit trains haul a single freight or commodity such as coal, automobiles, oil, or grain.</a:t>
            </a:r>
          </a:p>
          <a:p>
            <a:pPr eaLnBrk="0" hangingPunct="0">
              <a:spcBef>
                <a:spcPct val="0"/>
              </a:spcBef>
            </a:pPr>
            <a:r>
              <a:rPr lang="en-US" altLang="en-US" sz="1800" dirty="0" smtClean="0">
                <a:latin typeface="Arial" panose="020B0604020202020204" pitchFamily="34" charset="0"/>
              </a:rPr>
              <a:t>The use the same type of car to run between two points with no loading or unloading stops in between.</a:t>
            </a:r>
          </a:p>
          <a:p>
            <a:pPr eaLnBrk="0" hangingPunct="0">
              <a:spcBef>
                <a:spcPct val="0"/>
              </a:spcBef>
            </a:pPr>
            <a:r>
              <a:rPr lang="en-US" altLang="en-US" sz="1800" dirty="0" smtClean="0">
                <a:latin typeface="Arial" panose="020B0604020202020204" pitchFamily="34" charset="0"/>
              </a:rPr>
              <a:t>These trains usually deliver their freight to one destination, saving a lot of time because they don’t have to be sorted in a classification yard and redirected.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752600"/>
            <a:ext cx="3352800" cy="2514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442178"/>
            <a:ext cx="3352800" cy="2235200"/>
          </a:xfrm>
          <a:prstGeom prst="rect">
            <a:avLst/>
          </a:prstGeom>
        </p:spPr>
      </p:pic>
    </p:spTree>
    <p:extLst>
      <p:ext uri="{BB962C8B-B14F-4D97-AF65-F5344CB8AC3E}">
        <p14:creationId xmlns:p14="http://schemas.microsoft.com/office/powerpoint/2010/main" val="27527128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rgbClr val="C00000"/>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8069415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Model Railroad Structure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419600"/>
            <a:ext cx="3048000" cy="213360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28800"/>
            <a:ext cx="3059124" cy="25146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828800"/>
            <a:ext cx="4842933" cy="2724150"/>
          </a:xfrm>
          <a:prstGeom prst="rect">
            <a:avLst/>
          </a:prstGeom>
        </p:spPr>
      </p:pic>
    </p:spTree>
    <p:extLst>
      <p:ext uri="{BB962C8B-B14F-4D97-AF65-F5344CB8AC3E}">
        <p14:creationId xmlns:p14="http://schemas.microsoft.com/office/powerpoint/2010/main" val="27481095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rgbClr val="C00000"/>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2210106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 Model Railroad </a:t>
            </a:r>
            <a:r>
              <a:rPr lang="en-US" dirty="0" smtClean="0"/>
              <a:t>Layout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088" y="1666037"/>
            <a:ext cx="7488237" cy="4676863"/>
          </a:xfrm>
        </p:spPr>
      </p:pic>
    </p:spTree>
    <p:extLst>
      <p:ext uri="{BB962C8B-B14F-4D97-AF65-F5344CB8AC3E}">
        <p14:creationId xmlns:p14="http://schemas.microsoft.com/office/powerpoint/2010/main" val="41760115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rgbClr val="C00000"/>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232597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Contest</a:t>
            </a:r>
            <a:endParaRPr lang="en-US" dirty="0"/>
          </a:p>
        </p:txBody>
      </p:sp>
      <p:sp>
        <p:nvSpPr>
          <p:cNvPr id="3" name="Content Placeholder 2"/>
          <p:cNvSpPr>
            <a:spLocks noGrp="1"/>
          </p:cNvSpPr>
          <p:nvPr>
            <p:ph idx="1"/>
          </p:nvPr>
        </p:nvSpPr>
        <p:spPr>
          <a:xfrm>
            <a:off x="457200" y="1828800"/>
            <a:ext cx="8305800" cy="4622800"/>
          </a:xfrm>
        </p:spPr>
        <p:txBody>
          <a:bodyPr/>
          <a:lstStyle/>
          <a:p>
            <a:pPr marL="0" indent="0">
              <a:buNone/>
            </a:pPr>
            <a:r>
              <a:rPr lang="en-US" sz="1800" dirty="0"/>
              <a:t>Timesaver Description &amp; </a:t>
            </a:r>
            <a:r>
              <a:rPr lang="en-US" sz="1800" dirty="0" smtClean="0"/>
              <a:t>Instructions</a:t>
            </a:r>
          </a:p>
          <a:p>
            <a:r>
              <a:rPr lang="en-US" sz="1800" dirty="0"/>
              <a:t>The Timesaver is a small railyard layout first published as a switching game in the November 1972 issue of Model Railroader Magazine by John Allen. </a:t>
            </a:r>
            <a:endParaRPr lang="en-US" sz="1800" dirty="0" smtClean="0"/>
          </a:p>
          <a:p>
            <a:r>
              <a:rPr lang="en-US" sz="1800" dirty="0" smtClean="0"/>
              <a:t>The </a:t>
            </a:r>
            <a:r>
              <a:rPr lang="en-US" sz="1800" dirty="0"/>
              <a:t>Timesaver comprises an inbound/outbound track, four short spur tracks, and a run-around area in the middle. </a:t>
            </a:r>
            <a:endParaRPr lang="en-US" sz="1800" dirty="0" smtClean="0"/>
          </a:p>
          <a:p>
            <a:r>
              <a:rPr lang="en-US" sz="1800" dirty="0" smtClean="0"/>
              <a:t>Cars </a:t>
            </a:r>
            <a:r>
              <a:rPr lang="en-US" sz="1800" dirty="0"/>
              <a:t>are to be spotted in the yard and/or picked up from the yard.</a:t>
            </a:r>
            <a:br>
              <a:rPr lang="en-US" sz="1800" dirty="0"/>
            </a:br>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3886200"/>
            <a:ext cx="7620000" cy="1478280"/>
          </a:xfrm>
          <a:prstGeom prst="rect">
            <a:avLst/>
          </a:prstGeom>
        </p:spPr>
      </p:pic>
    </p:spTree>
    <p:extLst>
      <p:ext uri="{BB962C8B-B14F-4D97-AF65-F5344CB8AC3E}">
        <p14:creationId xmlns:p14="http://schemas.microsoft.com/office/powerpoint/2010/main" val="3082331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Contest</a:t>
            </a:r>
            <a:endParaRPr lang="en-US" dirty="0"/>
          </a:p>
        </p:txBody>
      </p:sp>
      <p:sp>
        <p:nvSpPr>
          <p:cNvPr id="3" name="Content Placeholder 2"/>
          <p:cNvSpPr>
            <a:spLocks noGrp="1"/>
          </p:cNvSpPr>
          <p:nvPr>
            <p:ph idx="1"/>
          </p:nvPr>
        </p:nvSpPr>
        <p:spPr>
          <a:xfrm>
            <a:off x="228600" y="2438400"/>
            <a:ext cx="4114800" cy="4191000"/>
          </a:xfrm>
        </p:spPr>
        <p:txBody>
          <a:bodyPr/>
          <a:lstStyle/>
          <a:p>
            <a:r>
              <a:rPr lang="en-US" sz="1800" dirty="0" smtClean="0"/>
              <a:t>It </a:t>
            </a:r>
            <a:r>
              <a:rPr lang="en-US" sz="1800" dirty="0"/>
              <a:t>is generally played with five cars, but can be played with as many as nine to make it more difficult. </a:t>
            </a:r>
            <a:endParaRPr lang="en-US" sz="1800" dirty="0" smtClean="0"/>
          </a:p>
          <a:p>
            <a:r>
              <a:rPr lang="en-US" sz="1800" dirty="0" smtClean="0"/>
              <a:t>It </a:t>
            </a:r>
            <a:r>
              <a:rPr lang="en-US" sz="1800" dirty="0"/>
              <a:t>is the limited amount of space on the spur sidings and in the run-around that makes it </a:t>
            </a:r>
            <a:r>
              <a:rPr lang="en-US" sz="1800" dirty="0" smtClean="0"/>
              <a:t>challenging.</a:t>
            </a:r>
          </a:p>
          <a:p>
            <a:r>
              <a:rPr lang="en-US" sz="1800" dirty="0" smtClean="0"/>
              <a:t>At </a:t>
            </a:r>
            <a:r>
              <a:rPr lang="en-US" sz="1800" dirty="0"/>
              <a:t>the start of the game, tiles (each bearing the name of a car) are set out to mark the ending position of each car, and hence to define the assigned switching task. </a:t>
            </a:r>
            <a:endParaRPr lang="en-US" sz="1800" dirty="0" smtClean="0"/>
          </a:p>
          <a:p>
            <a:r>
              <a:rPr lang="en-US" sz="1800" dirty="0" smtClean="0"/>
              <a:t>The </a:t>
            </a:r>
            <a:r>
              <a:rPr lang="en-US" sz="1800" dirty="0"/>
              <a:t>objective is to complete the assigned switching task as fast as you can.</a:t>
            </a:r>
            <a:br>
              <a:rPr lang="en-US" sz="1800" dirty="0"/>
            </a:br>
            <a:endParaRPr lang="en-US" sz="1800" dirty="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013" y="2514600"/>
            <a:ext cx="4419600" cy="2399843"/>
          </a:xfrm>
          <a:prstGeom prst="rect">
            <a:avLst/>
          </a:prstGeom>
        </p:spPr>
      </p:pic>
      <p:sp>
        <p:nvSpPr>
          <p:cNvPr id="4" name="TextBox 3"/>
          <p:cNvSpPr txBox="1"/>
          <p:nvPr/>
        </p:nvSpPr>
        <p:spPr>
          <a:xfrm>
            <a:off x="231775" y="1981200"/>
            <a:ext cx="4648200" cy="400110"/>
          </a:xfrm>
          <a:prstGeom prst="rect">
            <a:avLst/>
          </a:prstGeom>
          <a:noFill/>
        </p:spPr>
        <p:txBody>
          <a:bodyPr wrap="square" rtlCol="0">
            <a:spAutoFit/>
          </a:bodyPr>
          <a:lstStyle/>
          <a:p>
            <a:pPr marL="0" indent="0">
              <a:buNone/>
            </a:pPr>
            <a:r>
              <a:rPr lang="en-US" sz="2000" dirty="0">
                <a:solidFill>
                  <a:schemeClr val="bg1"/>
                </a:solidFill>
              </a:rPr>
              <a:t>Timesaver Description and Instructions</a:t>
            </a:r>
          </a:p>
        </p:txBody>
      </p:sp>
    </p:spTree>
    <p:extLst>
      <p:ext uri="{BB962C8B-B14F-4D97-AF65-F5344CB8AC3E}">
        <p14:creationId xmlns:p14="http://schemas.microsoft.com/office/powerpoint/2010/main" val="40456014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Contest</a:t>
            </a:r>
            <a:endParaRPr lang="en-US" dirty="0"/>
          </a:p>
        </p:txBody>
      </p:sp>
      <p:sp>
        <p:nvSpPr>
          <p:cNvPr id="3" name="Content Placeholder 2"/>
          <p:cNvSpPr>
            <a:spLocks noGrp="1"/>
          </p:cNvSpPr>
          <p:nvPr>
            <p:ph idx="1"/>
          </p:nvPr>
        </p:nvSpPr>
        <p:spPr>
          <a:xfrm>
            <a:off x="457200" y="1676400"/>
            <a:ext cx="8305800" cy="4775200"/>
          </a:xfrm>
        </p:spPr>
        <p:txBody>
          <a:bodyPr/>
          <a:lstStyle/>
          <a:p>
            <a:pPr marL="0" indent="0">
              <a:buNone/>
            </a:pPr>
            <a:r>
              <a:rPr lang="en-US" sz="2000" dirty="0" smtClean="0"/>
              <a:t>Switching Scenario</a:t>
            </a:r>
          </a:p>
          <a:p>
            <a:r>
              <a:rPr lang="en-US" sz="1600" dirty="0"/>
              <a:t>Starting </a:t>
            </a:r>
            <a:r>
              <a:rPr lang="en-US" sz="1600" dirty="0" smtClean="0"/>
              <a:t>positions: On </a:t>
            </a:r>
            <a:r>
              <a:rPr lang="en-US" sz="1600" dirty="0"/>
              <a:t>the inbound track, from left to right: hopper, boxcar, switch engine. On track 2 gondola. On track 3, refrigerator car. On track 4, tank car.</a:t>
            </a:r>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a:p>
          <a:p>
            <a:r>
              <a:rPr lang="en-US" sz="1600" dirty="0" smtClean="0"/>
              <a:t>Ending positions: On </a:t>
            </a:r>
            <a:r>
              <a:rPr lang="en-US" sz="1600" dirty="0"/>
              <a:t>the outbound track, from left to right: gondola, refrigerator car, switch engine. On track 1, boxcar. On track 2, hopper. On track 4, tank car</a:t>
            </a:r>
            <a:r>
              <a:rPr lang="en-US" sz="1600" dirty="0" smtClean="0"/>
              <a:t>.</a:t>
            </a:r>
            <a:r>
              <a:rPr lang="en-US" sz="1600" dirty="0"/>
              <a:t/>
            </a:r>
            <a:br>
              <a:rPr lang="en-US" sz="1600" dirty="0"/>
            </a:br>
            <a:endParaRPr lang="en-US" sz="1600" dirty="0"/>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57" y="2641600"/>
            <a:ext cx="7462885" cy="1447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99" y="4921709"/>
            <a:ext cx="7462885" cy="1529891"/>
          </a:xfrm>
          <a:prstGeom prst="rect">
            <a:avLst/>
          </a:prstGeom>
        </p:spPr>
      </p:pic>
      <p:sp>
        <p:nvSpPr>
          <p:cNvPr id="4" name="TextBox 3"/>
          <p:cNvSpPr txBox="1"/>
          <p:nvPr/>
        </p:nvSpPr>
        <p:spPr>
          <a:xfrm>
            <a:off x="863600" y="2657495"/>
            <a:ext cx="1066800" cy="369332"/>
          </a:xfrm>
          <a:prstGeom prst="rect">
            <a:avLst/>
          </a:prstGeom>
          <a:noFill/>
        </p:spPr>
        <p:txBody>
          <a:bodyPr wrap="square" rtlCol="0">
            <a:spAutoFit/>
          </a:bodyPr>
          <a:lstStyle/>
          <a:p>
            <a:r>
              <a:rPr lang="en-US" dirty="0" smtClean="0">
                <a:solidFill>
                  <a:srgbClr val="C00000"/>
                </a:solidFill>
              </a:rPr>
              <a:t>Inbound</a:t>
            </a:r>
            <a:endParaRPr lang="en-US" dirty="0">
              <a:solidFill>
                <a:srgbClr val="C00000"/>
              </a:solidFill>
            </a:endParaRPr>
          </a:p>
        </p:txBody>
      </p:sp>
      <p:sp>
        <p:nvSpPr>
          <p:cNvPr id="7" name="TextBox 6"/>
          <p:cNvSpPr txBox="1"/>
          <p:nvPr/>
        </p:nvSpPr>
        <p:spPr>
          <a:xfrm>
            <a:off x="1397000" y="3026827"/>
            <a:ext cx="304800" cy="369332"/>
          </a:xfrm>
          <a:prstGeom prst="rect">
            <a:avLst/>
          </a:prstGeom>
          <a:noFill/>
        </p:spPr>
        <p:txBody>
          <a:bodyPr wrap="square" rtlCol="0">
            <a:spAutoFit/>
          </a:bodyPr>
          <a:lstStyle/>
          <a:p>
            <a:r>
              <a:rPr lang="en-US" dirty="0" smtClean="0">
                <a:solidFill>
                  <a:srgbClr val="C00000"/>
                </a:solidFill>
              </a:rPr>
              <a:t>1</a:t>
            </a:r>
            <a:endParaRPr lang="en-US" dirty="0">
              <a:solidFill>
                <a:srgbClr val="C00000"/>
              </a:solidFill>
            </a:endParaRPr>
          </a:p>
        </p:txBody>
      </p:sp>
      <p:sp>
        <p:nvSpPr>
          <p:cNvPr id="8" name="TextBox 7"/>
          <p:cNvSpPr txBox="1"/>
          <p:nvPr/>
        </p:nvSpPr>
        <p:spPr>
          <a:xfrm>
            <a:off x="4876800" y="3424603"/>
            <a:ext cx="304800" cy="369332"/>
          </a:xfrm>
          <a:prstGeom prst="rect">
            <a:avLst/>
          </a:prstGeom>
          <a:noFill/>
        </p:spPr>
        <p:txBody>
          <a:bodyPr wrap="square" rtlCol="0">
            <a:spAutoFit/>
          </a:bodyPr>
          <a:lstStyle/>
          <a:p>
            <a:r>
              <a:rPr lang="en-US" dirty="0" smtClean="0">
                <a:solidFill>
                  <a:srgbClr val="C00000"/>
                </a:solidFill>
              </a:rPr>
              <a:t>2</a:t>
            </a:r>
            <a:endParaRPr lang="en-US" dirty="0">
              <a:solidFill>
                <a:srgbClr val="C00000"/>
              </a:solidFill>
            </a:endParaRPr>
          </a:p>
        </p:txBody>
      </p:sp>
      <p:sp>
        <p:nvSpPr>
          <p:cNvPr id="9" name="TextBox 8"/>
          <p:cNvSpPr txBox="1"/>
          <p:nvPr/>
        </p:nvSpPr>
        <p:spPr>
          <a:xfrm>
            <a:off x="7162800" y="3167216"/>
            <a:ext cx="304800" cy="369332"/>
          </a:xfrm>
          <a:prstGeom prst="rect">
            <a:avLst/>
          </a:prstGeom>
          <a:noFill/>
        </p:spPr>
        <p:txBody>
          <a:bodyPr wrap="square" rtlCol="0">
            <a:spAutoFit/>
          </a:bodyPr>
          <a:lstStyle/>
          <a:p>
            <a:r>
              <a:rPr lang="en-US" dirty="0" smtClean="0">
                <a:solidFill>
                  <a:srgbClr val="C00000"/>
                </a:solidFill>
              </a:rPr>
              <a:t>3</a:t>
            </a:r>
            <a:endParaRPr lang="en-US" dirty="0">
              <a:solidFill>
                <a:srgbClr val="C00000"/>
              </a:solidFill>
            </a:endParaRPr>
          </a:p>
        </p:txBody>
      </p:sp>
      <p:sp>
        <p:nvSpPr>
          <p:cNvPr id="10" name="TextBox 9"/>
          <p:cNvSpPr txBox="1"/>
          <p:nvPr/>
        </p:nvSpPr>
        <p:spPr>
          <a:xfrm>
            <a:off x="6705600" y="2639764"/>
            <a:ext cx="304800" cy="369332"/>
          </a:xfrm>
          <a:prstGeom prst="rect">
            <a:avLst/>
          </a:prstGeom>
          <a:noFill/>
        </p:spPr>
        <p:txBody>
          <a:bodyPr wrap="square" rtlCol="0">
            <a:spAutoFit/>
          </a:bodyPr>
          <a:lstStyle/>
          <a:p>
            <a:r>
              <a:rPr lang="en-US" dirty="0" smtClean="0">
                <a:solidFill>
                  <a:srgbClr val="C00000"/>
                </a:solidFill>
              </a:rPr>
              <a:t>4</a:t>
            </a:r>
            <a:endParaRPr lang="en-US" dirty="0">
              <a:solidFill>
                <a:srgbClr val="C00000"/>
              </a:solidFill>
            </a:endParaRPr>
          </a:p>
        </p:txBody>
      </p:sp>
      <p:sp>
        <p:nvSpPr>
          <p:cNvPr id="11" name="TextBox 10"/>
          <p:cNvSpPr txBox="1"/>
          <p:nvPr/>
        </p:nvSpPr>
        <p:spPr>
          <a:xfrm>
            <a:off x="533400" y="5054600"/>
            <a:ext cx="1219200" cy="369332"/>
          </a:xfrm>
          <a:prstGeom prst="rect">
            <a:avLst/>
          </a:prstGeom>
          <a:noFill/>
        </p:spPr>
        <p:txBody>
          <a:bodyPr wrap="square" rtlCol="0">
            <a:spAutoFit/>
          </a:bodyPr>
          <a:lstStyle/>
          <a:p>
            <a:r>
              <a:rPr lang="en-US" dirty="0" smtClean="0">
                <a:solidFill>
                  <a:srgbClr val="C00000"/>
                </a:solidFill>
              </a:rPr>
              <a:t>Outbound</a:t>
            </a:r>
            <a:endParaRPr lang="en-US" dirty="0">
              <a:solidFill>
                <a:srgbClr val="C00000"/>
              </a:solidFill>
            </a:endParaRPr>
          </a:p>
        </p:txBody>
      </p:sp>
      <p:sp>
        <p:nvSpPr>
          <p:cNvPr id="12" name="TextBox 11"/>
          <p:cNvSpPr txBox="1"/>
          <p:nvPr/>
        </p:nvSpPr>
        <p:spPr>
          <a:xfrm>
            <a:off x="1549400" y="5317322"/>
            <a:ext cx="304800" cy="369332"/>
          </a:xfrm>
          <a:prstGeom prst="rect">
            <a:avLst/>
          </a:prstGeom>
          <a:noFill/>
        </p:spPr>
        <p:txBody>
          <a:bodyPr wrap="square" rtlCol="0">
            <a:spAutoFit/>
          </a:bodyPr>
          <a:lstStyle/>
          <a:p>
            <a:r>
              <a:rPr lang="en-US" dirty="0" smtClean="0">
                <a:solidFill>
                  <a:srgbClr val="C00000"/>
                </a:solidFill>
              </a:rPr>
              <a:t>1</a:t>
            </a:r>
            <a:endParaRPr lang="en-US" dirty="0">
              <a:solidFill>
                <a:srgbClr val="C00000"/>
              </a:solidFill>
            </a:endParaRPr>
          </a:p>
        </p:txBody>
      </p:sp>
      <p:sp>
        <p:nvSpPr>
          <p:cNvPr id="13" name="TextBox 12"/>
          <p:cNvSpPr txBox="1"/>
          <p:nvPr/>
        </p:nvSpPr>
        <p:spPr>
          <a:xfrm>
            <a:off x="2251075" y="5799616"/>
            <a:ext cx="304800" cy="369332"/>
          </a:xfrm>
          <a:prstGeom prst="rect">
            <a:avLst/>
          </a:prstGeom>
          <a:noFill/>
        </p:spPr>
        <p:txBody>
          <a:bodyPr wrap="square" rtlCol="0">
            <a:spAutoFit/>
          </a:bodyPr>
          <a:lstStyle/>
          <a:p>
            <a:r>
              <a:rPr lang="en-US" dirty="0" smtClean="0">
                <a:solidFill>
                  <a:srgbClr val="C00000"/>
                </a:solidFill>
              </a:rPr>
              <a:t>2</a:t>
            </a:r>
            <a:endParaRPr lang="en-US" dirty="0">
              <a:solidFill>
                <a:srgbClr val="C00000"/>
              </a:solidFill>
            </a:endParaRPr>
          </a:p>
        </p:txBody>
      </p:sp>
      <p:sp>
        <p:nvSpPr>
          <p:cNvPr id="14" name="TextBox 13"/>
          <p:cNvSpPr txBox="1"/>
          <p:nvPr/>
        </p:nvSpPr>
        <p:spPr>
          <a:xfrm>
            <a:off x="6781800" y="4947990"/>
            <a:ext cx="304800" cy="369332"/>
          </a:xfrm>
          <a:prstGeom prst="rect">
            <a:avLst/>
          </a:prstGeom>
          <a:noFill/>
        </p:spPr>
        <p:txBody>
          <a:bodyPr wrap="square" rtlCol="0">
            <a:spAutoFit/>
          </a:bodyPr>
          <a:lstStyle/>
          <a:p>
            <a:r>
              <a:rPr lang="en-US" dirty="0" smtClean="0">
                <a:solidFill>
                  <a:srgbClr val="C00000"/>
                </a:solidFill>
              </a:rPr>
              <a:t>4</a:t>
            </a:r>
            <a:endParaRPr lang="en-US" dirty="0">
              <a:solidFill>
                <a:srgbClr val="C00000"/>
              </a:solidFill>
            </a:endParaRPr>
          </a:p>
        </p:txBody>
      </p:sp>
      <p:sp>
        <p:nvSpPr>
          <p:cNvPr id="15" name="TextBox 14"/>
          <p:cNvSpPr txBox="1"/>
          <p:nvPr/>
        </p:nvSpPr>
        <p:spPr>
          <a:xfrm>
            <a:off x="7086600" y="5411068"/>
            <a:ext cx="304800" cy="369332"/>
          </a:xfrm>
          <a:prstGeom prst="rect">
            <a:avLst/>
          </a:prstGeom>
          <a:noFill/>
        </p:spPr>
        <p:txBody>
          <a:bodyPr wrap="square" rtlCol="0">
            <a:spAutoFit/>
          </a:bodyPr>
          <a:lstStyle/>
          <a:p>
            <a:r>
              <a:rPr lang="en-US" dirty="0" smtClean="0">
                <a:solidFill>
                  <a:srgbClr val="C00000"/>
                </a:solidFill>
              </a:rPr>
              <a:t>3</a:t>
            </a:r>
            <a:endParaRPr lang="en-US" dirty="0">
              <a:solidFill>
                <a:srgbClr val="C00000"/>
              </a:solidFill>
            </a:endParaRPr>
          </a:p>
        </p:txBody>
      </p:sp>
    </p:spTree>
    <p:extLst>
      <p:ext uri="{BB962C8B-B14F-4D97-AF65-F5344CB8AC3E}">
        <p14:creationId xmlns:p14="http://schemas.microsoft.com/office/powerpoint/2010/main" val="40807517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rgbClr val="C00000"/>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907000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4813"/>
            <a:ext cx="7897813" cy="508000"/>
          </a:xfrm>
        </p:spPr>
        <p:txBody>
          <a:bodyPr/>
          <a:lstStyle/>
          <a:p>
            <a:r>
              <a:rPr lang="en-US" dirty="0" smtClean="0"/>
              <a:t>Powering and Controlling a Model Railroad</a:t>
            </a:r>
            <a:endParaRPr lang="en-US" dirty="0"/>
          </a:p>
        </p:txBody>
      </p:sp>
      <p:sp>
        <p:nvSpPr>
          <p:cNvPr id="3" name="Content Placeholder 2"/>
          <p:cNvSpPr>
            <a:spLocks noGrp="1"/>
          </p:cNvSpPr>
          <p:nvPr>
            <p:ph idx="1"/>
          </p:nvPr>
        </p:nvSpPr>
        <p:spPr>
          <a:xfrm>
            <a:off x="228600" y="1752600"/>
            <a:ext cx="5105399" cy="4876800"/>
          </a:xfrm>
        </p:spPr>
        <p:txBody>
          <a:bodyPr/>
          <a:lstStyle/>
          <a:p>
            <a:r>
              <a:rPr lang="en-US" sz="1800" dirty="0" smtClean="0"/>
              <a:t>For many years, model trains have been run by DC (direct current) power packs plugged into a wall outlet.</a:t>
            </a:r>
          </a:p>
          <a:p>
            <a:r>
              <a:rPr lang="en-US" sz="1800" dirty="0" smtClean="0"/>
              <a:t>Power packs include a transformer to reduce the 110 volt AC (alternating current) house voltage to about 18 volts before a rectifier in the circuit converts it to 12 volts DC.</a:t>
            </a:r>
          </a:p>
          <a:p>
            <a:r>
              <a:rPr lang="en-US" sz="1800" dirty="0" smtClean="0"/>
              <a:t>A rheostat adds variable resistance to the circuit to control the voltage (speed) while the DC polarity determines the train’s direction.</a:t>
            </a:r>
          </a:p>
          <a:p>
            <a:r>
              <a:rPr lang="en-US" sz="1800" dirty="0"/>
              <a:t>In DC control systems you control the track, not the </a:t>
            </a:r>
            <a:r>
              <a:rPr lang="en-US" sz="1800" dirty="0" smtClean="0"/>
              <a:t>trains. All </a:t>
            </a:r>
            <a:r>
              <a:rPr lang="en-US" sz="1800" dirty="0"/>
              <a:t>trains on the track will respond the same. Two trains on the same track will move in the same direction, stop, start, speed up and slow down at the same time. </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101" y="1828800"/>
            <a:ext cx="3626445" cy="3276600"/>
          </a:xfrm>
          <a:prstGeom prst="rect">
            <a:avLst/>
          </a:prstGeom>
        </p:spPr>
      </p:pic>
    </p:spTree>
    <p:extLst>
      <p:ext uri="{BB962C8B-B14F-4D97-AF65-F5344CB8AC3E}">
        <p14:creationId xmlns:p14="http://schemas.microsoft.com/office/powerpoint/2010/main" val="3703061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1a. Three Types of Modern Freight Trains </a:t>
            </a:r>
            <a:endParaRPr lang="en-US" sz="2400" dirty="0"/>
          </a:p>
        </p:txBody>
      </p:sp>
      <p:sp>
        <p:nvSpPr>
          <p:cNvPr id="3" name="Content Placeholder 2"/>
          <p:cNvSpPr>
            <a:spLocks noGrp="1"/>
          </p:cNvSpPr>
          <p:nvPr>
            <p:ph idx="1"/>
          </p:nvPr>
        </p:nvSpPr>
        <p:spPr>
          <a:xfrm>
            <a:off x="228601" y="1752600"/>
            <a:ext cx="3810000" cy="4699000"/>
          </a:xfrm>
        </p:spPr>
        <p:txBody>
          <a:bodyPr/>
          <a:lstStyle/>
          <a:p>
            <a:pPr marL="0" lvl="0" indent="0" eaLnBrk="0" hangingPunct="0">
              <a:spcBef>
                <a:spcPct val="0"/>
              </a:spcBef>
              <a:buNone/>
            </a:pPr>
            <a:r>
              <a:rPr lang="en-US" altLang="en-US" sz="2400" b="1" dirty="0">
                <a:latin typeface="Arial" panose="020B0604020202020204" pitchFamily="34" charset="0"/>
              </a:rPr>
              <a:t>Intermodal Trains</a:t>
            </a:r>
            <a:r>
              <a:rPr lang="en-US" altLang="en-US" sz="2400" dirty="0">
                <a:latin typeface="Arial" panose="020B0604020202020204" pitchFamily="34" charset="0"/>
              </a:rPr>
              <a:t>  </a:t>
            </a:r>
            <a:r>
              <a:rPr lang="en-US" altLang="en-US" sz="800" dirty="0">
                <a:latin typeface="Arial" panose="020B0604020202020204" pitchFamily="34" charset="0"/>
              </a:rPr>
              <a:t>   </a:t>
            </a:r>
            <a:endParaRPr lang="en-US" altLang="en-US" sz="1200" dirty="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These trains haul standardized, space-saving containers and trailers that are also carried on trucks and ships.</a:t>
            </a:r>
          </a:p>
          <a:p>
            <a:pPr eaLnBrk="0" hangingPunct="0">
              <a:spcBef>
                <a:spcPct val="0"/>
              </a:spcBef>
            </a:pPr>
            <a:r>
              <a:rPr lang="en-US" altLang="en-US" sz="1800" dirty="0" smtClean="0">
                <a:latin typeface="Arial" panose="020B0604020202020204" pitchFamily="34" charset="0"/>
              </a:rPr>
              <a:t>This method of shipping is called containerization.</a:t>
            </a:r>
          </a:p>
          <a:p>
            <a:pPr eaLnBrk="0" hangingPunct="0">
              <a:spcBef>
                <a:spcPct val="0"/>
              </a:spcBef>
            </a:pPr>
            <a:r>
              <a:rPr lang="en-US" altLang="en-US" sz="1800" dirty="0" smtClean="0">
                <a:latin typeface="Arial" panose="020B0604020202020204" pitchFamily="34" charset="0"/>
              </a:rPr>
              <a:t>It saves shippers considerable time and handling expense while protecting the cargo from the weather, damage, and theft.</a:t>
            </a:r>
          </a:p>
          <a:p>
            <a:pPr eaLnBrk="0" hangingPunct="0">
              <a:spcBef>
                <a:spcPct val="0"/>
              </a:spcBef>
            </a:pPr>
            <a:r>
              <a:rPr lang="en-US" altLang="en-US" sz="1800" dirty="0" smtClean="0">
                <a:latin typeface="Arial" panose="020B0604020202020204" pitchFamily="34" charset="0"/>
              </a:rPr>
              <a:t>Intermodal containers can move as singles loaded on flatcars, or as double-stacks with containers stacked two-high.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905000"/>
            <a:ext cx="4605866" cy="2590800"/>
          </a:xfrm>
          <a:prstGeom prst="rect">
            <a:avLst/>
          </a:prstGeom>
        </p:spPr>
      </p:pic>
    </p:spTree>
    <p:extLst>
      <p:ext uri="{BB962C8B-B14F-4D97-AF65-F5344CB8AC3E}">
        <p14:creationId xmlns:p14="http://schemas.microsoft.com/office/powerpoint/2010/main" val="665058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4813"/>
            <a:ext cx="7897813" cy="508000"/>
          </a:xfrm>
        </p:spPr>
        <p:txBody>
          <a:bodyPr/>
          <a:lstStyle/>
          <a:p>
            <a:r>
              <a:rPr lang="en-US" dirty="0" smtClean="0"/>
              <a:t>Powering and Controlling a Model Railroad</a:t>
            </a:r>
            <a:endParaRPr lang="en-US" dirty="0"/>
          </a:p>
        </p:txBody>
      </p:sp>
      <p:sp>
        <p:nvSpPr>
          <p:cNvPr id="3" name="Content Placeholder 2"/>
          <p:cNvSpPr>
            <a:spLocks noGrp="1"/>
          </p:cNvSpPr>
          <p:nvPr>
            <p:ph idx="1"/>
          </p:nvPr>
        </p:nvSpPr>
        <p:spPr>
          <a:xfrm>
            <a:off x="228600" y="1752600"/>
            <a:ext cx="5943599" cy="4876800"/>
          </a:xfrm>
        </p:spPr>
        <p:txBody>
          <a:bodyPr/>
          <a:lstStyle/>
          <a:p>
            <a:r>
              <a:rPr lang="en-US" sz="1800" dirty="0" smtClean="0"/>
              <a:t>Digital Command Control (DCC) is a relatively new system for controlling model trains with simplified wiring.</a:t>
            </a:r>
          </a:p>
          <a:p>
            <a:r>
              <a:rPr lang="en-US" sz="1800" dirty="0" smtClean="0"/>
              <a:t>Each locomotive contains a decoder that can be linked to a specific throttle control through the system’s minicomputer.</a:t>
            </a:r>
          </a:p>
          <a:p>
            <a:r>
              <a:rPr lang="en-US" sz="1800" dirty="0" smtClean="0"/>
              <a:t>Throttle settings and other commands from the control are broadcast as high-speed digital signals that travel through the entire layout.</a:t>
            </a:r>
          </a:p>
          <a:p>
            <a:r>
              <a:rPr lang="en-US" sz="1800" dirty="0" smtClean="0"/>
              <a:t>The locomotive’s decoder responds only to signals from its assigned control to operate the locomotive.</a:t>
            </a:r>
          </a:p>
          <a:p>
            <a:r>
              <a:rPr lang="en-US" sz="1800" dirty="0" smtClean="0"/>
              <a:t>DCC allows many locomotives to operate under individual control at the same time on a layout.</a:t>
            </a:r>
            <a:endParaRPr lang="en-US" sz="18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222" t="4445" r="28889" b="4445"/>
          <a:stretch/>
        </p:blipFill>
        <p:spPr>
          <a:xfrm>
            <a:off x="6498373" y="1600200"/>
            <a:ext cx="2179134" cy="5105400"/>
          </a:xfrm>
          <a:prstGeom prst="rect">
            <a:avLst/>
          </a:prstGeom>
        </p:spPr>
      </p:pic>
    </p:spTree>
    <p:extLst>
      <p:ext uri="{BB962C8B-B14F-4D97-AF65-F5344CB8AC3E}">
        <p14:creationId xmlns:p14="http://schemas.microsoft.com/office/powerpoint/2010/main" val="35131475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Select ONE of the following special-interest areas and complete the requirements:</a:t>
            </a:r>
          </a:p>
          <a:p>
            <a:pPr lvl="1">
              <a:buFont typeface="+mj-lt"/>
              <a:buAutoNum type="alphaLcPeriod" startAt="2"/>
            </a:pPr>
            <a:r>
              <a:rPr lang="en-US" sz="1600" b="0" dirty="0" err="1">
                <a:solidFill>
                  <a:schemeClr val="tx1"/>
                </a:solidFill>
              </a:rPr>
              <a:t>Railfanning</a:t>
            </a:r>
            <a:r>
              <a:rPr lang="en-US" sz="1600" b="0" dirty="0">
                <a:solidFill>
                  <a:schemeClr val="tx1"/>
                </a:solidFill>
              </a:rPr>
              <a:t/>
            </a:r>
            <a:br>
              <a:rPr lang="en-US" sz="1600" b="0" dirty="0">
                <a:solidFill>
                  <a:schemeClr val="tx1"/>
                </a:solidFill>
              </a:rPr>
            </a:br>
            <a:r>
              <a:rPr lang="en-US" sz="1600" b="0" dirty="0">
                <a:solidFill>
                  <a:schemeClr val="tx1"/>
                </a:solidFill>
              </a:rPr>
              <a:t>With your parent's and counselor's approval, do TWO of the following:</a:t>
            </a:r>
          </a:p>
          <a:p>
            <a:pPr lvl="2">
              <a:buFont typeface="+mj-lt"/>
              <a:buAutoNum type="arabicPeriod"/>
            </a:pPr>
            <a:r>
              <a:rPr lang="en-US" sz="1600" dirty="0">
                <a:solidFill>
                  <a:srgbClr val="C00000"/>
                </a:solidFill>
              </a:rPr>
              <a:t>Visit a railroad museum, historical display, or a prototype railroad-sponsored public event. With permission, photograph, videotape, or sketch items of interest. Explain what you saw and describe your photos, sketches, or videotape.</a:t>
            </a:r>
          </a:p>
          <a:p>
            <a:pPr lvl="2">
              <a:buFont typeface="+mj-lt"/>
              <a:buAutoNum type="arabicPeriod"/>
            </a:pPr>
            <a:r>
              <a:rPr lang="en-US" sz="1600" dirty="0">
                <a:solidFill>
                  <a:schemeClr val="tx1"/>
                </a:solidFill>
              </a:rPr>
              <a:t>Purchase tickets and ride a scenic or historic railroad. Under supervision, photograph the equipment and discuss with your counselor the historic significance of the operation.</a:t>
            </a:r>
          </a:p>
          <a:p>
            <a:pPr lvl="2">
              <a:buFont typeface="+mj-lt"/>
              <a:buAutoNum type="arabicPeriod"/>
            </a:pPr>
            <a:r>
              <a:rPr lang="en-US" sz="1600" dirty="0">
                <a:solidFill>
                  <a:schemeClr val="tx1"/>
                </a:solidFill>
              </a:rPr>
              <a:t>Locate the website of four rail historical groups, then find information on the history of the rail preservation operations and purpose of each group. Talk with a member of one of the groups and find out how you might help.</a:t>
            </a:r>
          </a:p>
          <a:p>
            <a:pPr lvl="2">
              <a:buFont typeface="+mj-lt"/>
              <a:buAutoNum type="arabicPeriod"/>
            </a:pPr>
            <a:r>
              <a:rPr lang="en-US" sz="1600" dirty="0">
                <a:solidFill>
                  <a:schemeClr val="tx1"/>
                </a:solidFill>
              </a:rPr>
              <a:t>Plan a trip by rail between two points. Obtain a schedule and explain when the train should arrive at two intermediate points. Purchase the tickets and make the trip. Explain to your counselor what you saw.</a:t>
            </a:r>
            <a:endParaRPr lang="en-US" sz="1600" b="0" dirty="0">
              <a:solidFill>
                <a:schemeClr val="tx1"/>
              </a:solidFill>
            </a:endParaRP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408286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Museums and Displays</a:t>
            </a:r>
            <a:endParaRPr lang="en-US" dirty="0"/>
          </a:p>
        </p:txBody>
      </p:sp>
      <p:sp>
        <p:nvSpPr>
          <p:cNvPr id="3" name="Content Placeholder 2"/>
          <p:cNvSpPr>
            <a:spLocks noGrp="1"/>
          </p:cNvSpPr>
          <p:nvPr>
            <p:ph idx="1"/>
          </p:nvPr>
        </p:nvSpPr>
        <p:spPr>
          <a:xfrm>
            <a:off x="381000" y="2057400"/>
            <a:ext cx="7934325" cy="4394200"/>
          </a:xfrm>
        </p:spPr>
        <p:txBody>
          <a:bodyPr/>
          <a:lstStyle/>
          <a:p>
            <a:pPr>
              <a:spcBef>
                <a:spcPts val="0"/>
              </a:spcBef>
            </a:pPr>
            <a:r>
              <a:rPr lang="en-US" sz="1800" b="1" dirty="0">
                <a:hlinkClick r:id="rId2"/>
              </a:rPr>
              <a:t>Toledo Lake Erie &amp; Western Railway and </a:t>
            </a:r>
            <a:r>
              <a:rPr lang="en-US" sz="1800" b="1" dirty="0" smtClean="0">
                <a:hlinkClick r:id="rId2"/>
              </a:rPr>
              <a:t>Museum</a:t>
            </a:r>
            <a:endParaRPr lang="en-US" sz="1800" b="1" dirty="0" smtClean="0"/>
          </a:p>
          <a:p>
            <a:pPr marL="457200" lvl="1" indent="0">
              <a:spcBef>
                <a:spcPts val="0"/>
              </a:spcBef>
              <a:buNone/>
            </a:pPr>
            <a:r>
              <a:rPr lang="en-US" sz="1400" b="0" dirty="0"/>
              <a:t>17475 Saylor Ln.</a:t>
            </a:r>
          </a:p>
          <a:p>
            <a:pPr marL="457200" lvl="1" indent="0">
              <a:spcBef>
                <a:spcPts val="0"/>
              </a:spcBef>
              <a:buNone/>
            </a:pPr>
            <a:r>
              <a:rPr lang="en-US" sz="1400" b="0" dirty="0"/>
              <a:t>Grand Rapids, Ohio 43522</a:t>
            </a:r>
          </a:p>
          <a:p>
            <a:pPr marL="457200" lvl="1" indent="0">
              <a:spcBef>
                <a:spcPts val="0"/>
              </a:spcBef>
              <a:buNone/>
            </a:pPr>
            <a:r>
              <a:rPr lang="en-US" sz="1400" b="0" dirty="0"/>
              <a:t>(419) 878-2177</a:t>
            </a:r>
          </a:p>
          <a:p>
            <a:pPr marL="457200" lvl="1" indent="0">
              <a:spcBef>
                <a:spcPts val="0"/>
              </a:spcBef>
              <a:buNone/>
            </a:pPr>
            <a:r>
              <a:rPr lang="en-US" sz="1400" b="0" dirty="0">
                <a:hlinkClick r:id="rId3"/>
              </a:rPr>
              <a:t>tlewtraininfo@yahoo.com</a:t>
            </a:r>
            <a:endParaRPr lang="en-US" sz="1400" b="0" dirty="0"/>
          </a:p>
          <a:p>
            <a:pPr>
              <a:spcBef>
                <a:spcPts val="0"/>
              </a:spcBef>
            </a:pPr>
            <a:endParaRPr lang="en-US" sz="1800" b="1" dirty="0" smtClean="0"/>
          </a:p>
          <a:p>
            <a:pPr>
              <a:spcBef>
                <a:spcPts val="0"/>
              </a:spcBef>
            </a:pPr>
            <a:r>
              <a:rPr lang="en-US" sz="1800" b="1" dirty="0">
                <a:hlinkClick r:id="rId4"/>
              </a:rPr>
              <a:t>Northwest Ohio Railroad </a:t>
            </a:r>
            <a:r>
              <a:rPr lang="en-US" sz="1800" b="1" dirty="0" smtClean="0">
                <a:hlinkClick r:id="rId4"/>
              </a:rPr>
              <a:t>Preservation</a:t>
            </a:r>
            <a:endParaRPr lang="en-US" sz="1800" b="1" dirty="0" smtClean="0"/>
          </a:p>
          <a:p>
            <a:pPr marL="457200" lvl="1" indent="0">
              <a:spcBef>
                <a:spcPts val="0"/>
              </a:spcBef>
              <a:buNone/>
            </a:pPr>
            <a:r>
              <a:rPr lang="en-US" sz="1400" b="0" dirty="0" smtClean="0"/>
              <a:t>12505 </a:t>
            </a:r>
            <a:r>
              <a:rPr lang="en-US" sz="1400" b="0" dirty="0"/>
              <a:t>C.R. 99 </a:t>
            </a:r>
            <a:endParaRPr lang="en-US" sz="1400" b="0" dirty="0" smtClean="0"/>
          </a:p>
          <a:p>
            <a:pPr marL="457200" lvl="1" indent="0">
              <a:spcBef>
                <a:spcPts val="0"/>
              </a:spcBef>
              <a:buNone/>
            </a:pPr>
            <a:r>
              <a:rPr lang="en-US" sz="1400" b="0" dirty="0" smtClean="0"/>
              <a:t>Findlay</a:t>
            </a:r>
            <a:r>
              <a:rPr lang="en-US" sz="1400" b="0" dirty="0"/>
              <a:t>, Ohio 45840</a:t>
            </a:r>
            <a:br>
              <a:rPr lang="en-US" sz="1400" b="0" dirty="0"/>
            </a:br>
            <a:r>
              <a:rPr lang="en-US" sz="1400" b="0" dirty="0" smtClean="0"/>
              <a:t>​</a:t>
            </a:r>
            <a:r>
              <a:rPr lang="en-US" sz="1400" b="0" dirty="0"/>
              <a:t>419-423-2995</a:t>
            </a:r>
            <a:br>
              <a:rPr lang="en-US" sz="1400" b="0" dirty="0"/>
            </a:br>
            <a:r>
              <a:rPr lang="en-US" sz="1400" b="0" dirty="0" smtClean="0">
                <a:hlinkClick r:id="rId5"/>
              </a:rPr>
              <a:t>​nworrp@nworrp.org</a:t>
            </a:r>
            <a:endParaRPr lang="en-US" sz="1400" b="0" dirty="0" smtClean="0"/>
          </a:p>
          <a:p>
            <a:pPr>
              <a:spcBef>
                <a:spcPts val="0"/>
              </a:spcBef>
            </a:pPr>
            <a:endParaRPr lang="en-US" sz="1800" b="1" dirty="0" smtClean="0"/>
          </a:p>
          <a:p>
            <a:pPr>
              <a:spcBef>
                <a:spcPts val="0"/>
              </a:spcBef>
            </a:pPr>
            <a:r>
              <a:rPr lang="en-US" sz="1800" b="1" dirty="0">
                <a:hlinkClick r:id="rId6"/>
              </a:rPr>
              <a:t>Mad </a:t>
            </a:r>
            <a:r>
              <a:rPr lang="en-US" sz="1800" b="1" dirty="0" smtClean="0">
                <a:hlinkClick r:id="rId6"/>
              </a:rPr>
              <a:t>River </a:t>
            </a:r>
            <a:r>
              <a:rPr lang="en-US" sz="1800" b="1" dirty="0">
                <a:hlinkClick r:id="rId6"/>
              </a:rPr>
              <a:t>&amp; NKP Railroad </a:t>
            </a:r>
            <a:r>
              <a:rPr lang="en-US" sz="1800" b="1" dirty="0" smtClean="0">
                <a:hlinkClick r:id="rId6"/>
              </a:rPr>
              <a:t>Museum</a:t>
            </a:r>
            <a:endParaRPr lang="en-US" sz="1800" b="1" dirty="0" smtClean="0"/>
          </a:p>
          <a:p>
            <a:pPr marL="457200" lvl="1" indent="0">
              <a:spcBef>
                <a:spcPts val="0"/>
              </a:spcBef>
              <a:buNone/>
            </a:pPr>
            <a:r>
              <a:rPr lang="en-US" sz="1400" b="0" dirty="0"/>
              <a:t>253 Southwest Street</a:t>
            </a:r>
            <a:br>
              <a:rPr lang="en-US" sz="1400" b="0" dirty="0"/>
            </a:br>
            <a:r>
              <a:rPr lang="en-US" sz="1400" b="0" dirty="0"/>
              <a:t>Bellevue, Ohio 44811</a:t>
            </a:r>
            <a:br>
              <a:rPr lang="en-US" sz="1400" b="0" dirty="0"/>
            </a:br>
            <a:r>
              <a:rPr lang="en-US" sz="1400" b="0" dirty="0" smtClean="0"/>
              <a:t>(419</a:t>
            </a:r>
            <a:r>
              <a:rPr lang="en-US" sz="1400" b="0" dirty="0"/>
              <a:t>) 483-2222 </a:t>
            </a:r>
            <a:endParaRPr lang="en-US" sz="1400" b="0" dirty="0" smtClean="0"/>
          </a:p>
          <a:p>
            <a:pPr marL="457200" lvl="1" indent="0">
              <a:spcBef>
                <a:spcPts val="0"/>
              </a:spcBef>
              <a:buNone/>
            </a:pPr>
            <a:r>
              <a:rPr lang="en-US" sz="1400" b="0" dirty="0">
                <a:hlinkClick r:id="rId7"/>
              </a:rPr>
              <a:t>madriver@onebellevue.com</a:t>
            </a:r>
            <a:endParaRPr lang="en-US" sz="1400" b="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7425" y="3120562"/>
            <a:ext cx="2095500" cy="1564640"/>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r="75333"/>
          <a:stretch/>
        </p:blipFill>
        <p:spPr>
          <a:xfrm>
            <a:off x="6410325" y="1674203"/>
            <a:ext cx="1409700" cy="1381125"/>
          </a:xfrm>
          <a:prstGeom prst="rect">
            <a:avLst/>
          </a:prstGeom>
        </p:spPr>
      </p:pic>
      <p:pic>
        <p:nvPicPr>
          <p:cNvPr id="7" name="Picture 6"/>
          <p:cNvPicPr>
            <a:picLocks noChangeAspect="1"/>
          </p:cNvPicPr>
          <p:nvPr/>
        </p:nvPicPr>
        <p:blipFill>
          <a:blip r:embed="rId10"/>
          <a:stretch>
            <a:fillRect/>
          </a:stretch>
        </p:blipFill>
        <p:spPr>
          <a:xfrm>
            <a:off x="5681662" y="4847890"/>
            <a:ext cx="2867025" cy="900474"/>
          </a:xfrm>
          <a:prstGeom prst="rect">
            <a:avLst/>
          </a:prstGeom>
        </p:spPr>
      </p:pic>
    </p:spTree>
    <p:extLst>
      <p:ext uri="{BB962C8B-B14F-4D97-AF65-F5344CB8AC3E}">
        <p14:creationId xmlns:p14="http://schemas.microsoft.com/office/powerpoint/2010/main" val="1751365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Select ONE of the following special-interest areas and complete the requirements:</a:t>
            </a:r>
          </a:p>
          <a:p>
            <a:pPr lvl="1">
              <a:buFont typeface="+mj-lt"/>
              <a:buAutoNum type="alphaLcPeriod" startAt="2"/>
            </a:pPr>
            <a:r>
              <a:rPr lang="en-US" sz="1600" b="0" dirty="0" err="1">
                <a:solidFill>
                  <a:schemeClr val="tx1"/>
                </a:solidFill>
              </a:rPr>
              <a:t>Railfanning</a:t>
            </a:r>
            <a:r>
              <a:rPr lang="en-US" sz="1600" b="0" dirty="0">
                <a:solidFill>
                  <a:schemeClr val="tx1"/>
                </a:solidFill>
              </a:rPr>
              <a:t/>
            </a:r>
            <a:br>
              <a:rPr lang="en-US" sz="1600" b="0" dirty="0">
                <a:solidFill>
                  <a:schemeClr val="tx1"/>
                </a:solidFill>
              </a:rPr>
            </a:br>
            <a:r>
              <a:rPr lang="en-US" sz="1600" b="0" dirty="0">
                <a:solidFill>
                  <a:schemeClr val="tx1"/>
                </a:solidFill>
              </a:rPr>
              <a:t>With your parent's and counselor's approval, do TWO of the following:</a:t>
            </a:r>
          </a:p>
          <a:p>
            <a:pPr lvl="2">
              <a:buFont typeface="+mj-lt"/>
              <a:buAutoNum type="arabicPeriod"/>
            </a:pPr>
            <a:r>
              <a:rPr lang="en-US" sz="1600" dirty="0">
                <a:solidFill>
                  <a:schemeClr val="tx1"/>
                </a:solidFill>
              </a:rPr>
              <a:t>Visit a railroad museum, historical display, or a prototype railroad-sponsored public event. With permission, photograph, videotape, or sketch items of interest. Explain what you saw and describe your photos, sketches, or videotape.</a:t>
            </a:r>
          </a:p>
          <a:p>
            <a:pPr lvl="2">
              <a:buFont typeface="+mj-lt"/>
              <a:buAutoNum type="arabicPeriod"/>
            </a:pPr>
            <a:r>
              <a:rPr lang="en-US" sz="1600" dirty="0">
                <a:solidFill>
                  <a:srgbClr val="C00000"/>
                </a:solidFill>
              </a:rPr>
              <a:t>Purchase tickets and ride a scenic or historic railroad. Under supervision, photograph the equipment and discuss with your counselor the historic significance of the operation.</a:t>
            </a:r>
          </a:p>
          <a:p>
            <a:pPr lvl="2">
              <a:buFont typeface="+mj-lt"/>
              <a:buAutoNum type="arabicPeriod"/>
            </a:pPr>
            <a:r>
              <a:rPr lang="en-US" sz="1600" dirty="0">
                <a:solidFill>
                  <a:schemeClr val="tx1"/>
                </a:solidFill>
              </a:rPr>
              <a:t>Locate the website of four rail historical groups, then find information on the history of the rail preservation operations and purpose of each group. Talk with a member of one of the groups and find out how you might help.</a:t>
            </a:r>
          </a:p>
          <a:p>
            <a:pPr lvl="2">
              <a:buFont typeface="+mj-lt"/>
              <a:buAutoNum type="arabicPeriod"/>
            </a:pPr>
            <a:r>
              <a:rPr lang="en-US" sz="1600" dirty="0">
                <a:solidFill>
                  <a:schemeClr val="tx1"/>
                </a:solidFill>
              </a:rPr>
              <a:t>Plan a trip by rail between two points. Obtain a schedule and explain when the train should arrive at two intermediate points. Purchase the tickets and make the trip. Explain to your counselor what you saw.</a:t>
            </a:r>
            <a:endParaRPr lang="en-US" sz="1600" b="0" dirty="0">
              <a:solidFill>
                <a:schemeClr val="tx1"/>
              </a:solidFill>
            </a:endParaRP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7397080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Railroads</a:t>
            </a:r>
            <a:endParaRPr lang="en-US" dirty="0"/>
          </a:p>
        </p:txBody>
      </p:sp>
      <p:sp>
        <p:nvSpPr>
          <p:cNvPr id="3" name="Content Placeholder 2"/>
          <p:cNvSpPr>
            <a:spLocks noGrp="1"/>
          </p:cNvSpPr>
          <p:nvPr>
            <p:ph idx="1"/>
          </p:nvPr>
        </p:nvSpPr>
        <p:spPr>
          <a:xfrm>
            <a:off x="381001" y="1905000"/>
            <a:ext cx="3962400" cy="4546600"/>
          </a:xfrm>
        </p:spPr>
        <p:txBody>
          <a:bodyPr/>
          <a:lstStyle/>
          <a:p>
            <a:pPr marL="0" indent="0">
              <a:buNone/>
            </a:pPr>
            <a:r>
              <a:rPr lang="en-US" sz="2000" dirty="0" smtClean="0"/>
              <a:t>Click on the pictures to the right for information on historical railroads you can ride.</a:t>
            </a:r>
            <a:endParaRPr lang="en-US" sz="20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731963"/>
            <a:ext cx="3810000" cy="2143125"/>
          </a:xfrm>
          <a:prstGeom prst="rect">
            <a:avLst/>
          </a:prstGeom>
        </p:spPr>
      </p:pic>
      <p:pic>
        <p:nvPicPr>
          <p:cNvPr id="6" name="Picture 5">
            <a:hlinkClick r:id="rId4"/>
          </p:cNvPr>
          <p:cNvPicPr>
            <a:picLocks noChangeAspect="1"/>
          </p:cNvPicPr>
          <p:nvPr/>
        </p:nvPicPr>
        <p:blipFill>
          <a:blip r:embed="rId5"/>
          <a:stretch>
            <a:fillRect/>
          </a:stretch>
        </p:blipFill>
        <p:spPr>
          <a:xfrm>
            <a:off x="4876800" y="4049713"/>
            <a:ext cx="3009900" cy="2307590"/>
          </a:xfrm>
          <a:prstGeom prst="rect">
            <a:avLst/>
          </a:prstGeom>
        </p:spPr>
      </p:pic>
    </p:spTree>
    <p:extLst>
      <p:ext uri="{BB962C8B-B14F-4D97-AF65-F5344CB8AC3E}">
        <p14:creationId xmlns:p14="http://schemas.microsoft.com/office/powerpoint/2010/main" val="40031921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Select ONE of the following special-interest areas and complete the requirements:</a:t>
            </a:r>
          </a:p>
          <a:p>
            <a:pPr lvl="1">
              <a:buFont typeface="+mj-lt"/>
              <a:buAutoNum type="alphaLcPeriod" startAt="2"/>
            </a:pPr>
            <a:r>
              <a:rPr lang="en-US" sz="1600" b="0" dirty="0" err="1">
                <a:solidFill>
                  <a:schemeClr val="tx1"/>
                </a:solidFill>
              </a:rPr>
              <a:t>Railfanning</a:t>
            </a:r>
            <a:r>
              <a:rPr lang="en-US" sz="1600" b="0" dirty="0">
                <a:solidFill>
                  <a:schemeClr val="tx1"/>
                </a:solidFill>
              </a:rPr>
              <a:t/>
            </a:r>
            <a:br>
              <a:rPr lang="en-US" sz="1600" b="0" dirty="0">
                <a:solidFill>
                  <a:schemeClr val="tx1"/>
                </a:solidFill>
              </a:rPr>
            </a:br>
            <a:r>
              <a:rPr lang="en-US" sz="1600" b="0" dirty="0">
                <a:solidFill>
                  <a:schemeClr val="tx1"/>
                </a:solidFill>
              </a:rPr>
              <a:t>With your parent's and counselor's approval, do TWO of the following:</a:t>
            </a:r>
          </a:p>
          <a:p>
            <a:pPr lvl="2">
              <a:buFont typeface="+mj-lt"/>
              <a:buAutoNum type="arabicPeriod"/>
            </a:pPr>
            <a:r>
              <a:rPr lang="en-US" sz="1600" dirty="0">
                <a:solidFill>
                  <a:schemeClr val="tx1"/>
                </a:solidFill>
              </a:rPr>
              <a:t>Visit a railroad museum, historical display, or a prototype railroad-sponsored public event. With permission, photograph, videotape, or sketch items of interest. Explain what you saw and describe your photos, sketches, or videotape.</a:t>
            </a:r>
          </a:p>
          <a:p>
            <a:pPr lvl="2">
              <a:buFont typeface="+mj-lt"/>
              <a:buAutoNum type="arabicPeriod"/>
            </a:pPr>
            <a:r>
              <a:rPr lang="en-US" sz="1600" dirty="0">
                <a:solidFill>
                  <a:schemeClr val="tx1"/>
                </a:solidFill>
              </a:rPr>
              <a:t>Purchase tickets and ride a scenic or historic railroad. Under supervision, photograph the equipment and discuss with your counselor the historic significance of the operation.</a:t>
            </a:r>
          </a:p>
          <a:p>
            <a:pPr lvl="2">
              <a:buFont typeface="+mj-lt"/>
              <a:buAutoNum type="arabicPeriod"/>
            </a:pPr>
            <a:r>
              <a:rPr lang="en-US" sz="1600" dirty="0">
                <a:solidFill>
                  <a:srgbClr val="C00000"/>
                </a:solidFill>
              </a:rPr>
              <a:t>Locate the website of four rail historical groups, then find information on the history of the rail preservation operations and purpose of each group. Talk with a member of one of the groups and find out how you might help.</a:t>
            </a:r>
          </a:p>
          <a:p>
            <a:pPr lvl="2">
              <a:buFont typeface="+mj-lt"/>
              <a:buAutoNum type="arabicPeriod"/>
            </a:pPr>
            <a:r>
              <a:rPr lang="en-US" sz="1600" dirty="0">
                <a:solidFill>
                  <a:schemeClr val="tx1"/>
                </a:solidFill>
              </a:rPr>
              <a:t>Plan a trip by rail between two points. Obtain a schedule and explain when the train should arrive at two intermediate points. Purchase the tickets and make the trip. Explain to your counselor what you saw.</a:t>
            </a:r>
            <a:endParaRPr lang="en-US" sz="1600" b="0" dirty="0">
              <a:solidFill>
                <a:schemeClr val="tx1"/>
              </a:solidFill>
            </a:endParaRP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0804950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04813"/>
            <a:ext cx="6526213" cy="508000"/>
          </a:xfrm>
        </p:spPr>
        <p:txBody>
          <a:bodyPr/>
          <a:lstStyle/>
          <a:p>
            <a:r>
              <a:rPr lang="en-US" dirty="0" smtClean="0"/>
              <a:t>Websites Of Rail Historical Groups</a:t>
            </a:r>
            <a:endParaRPr lang="en-US" dirty="0"/>
          </a:p>
        </p:txBody>
      </p:sp>
      <p:sp>
        <p:nvSpPr>
          <p:cNvPr id="3" name="Content Placeholder 2"/>
          <p:cNvSpPr>
            <a:spLocks noGrp="1"/>
          </p:cNvSpPr>
          <p:nvPr>
            <p:ph idx="1"/>
          </p:nvPr>
        </p:nvSpPr>
        <p:spPr>
          <a:xfrm>
            <a:off x="533400" y="1828800"/>
            <a:ext cx="7781925" cy="609600"/>
          </a:xfrm>
        </p:spPr>
        <p:txBody>
          <a:bodyPr/>
          <a:lstStyle/>
          <a:p>
            <a:pPr marL="0" indent="0">
              <a:buNone/>
            </a:pPr>
            <a:r>
              <a:rPr lang="en-US" sz="2000" dirty="0" smtClean="0"/>
              <a:t>Click on the logos below for </a:t>
            </a:r>
            <a:r>
              <a:rPr lang="en-US" sz="2000" dirty="0" smtClean="0"/>
              <a:t>the websites of Rail Historical Groups.</a:t>
            </a:r>
            <a:endParaRPr lang="en-US" sz="2000" dirty="0"/>
          </a:p>
        </p:txBody>
      </p:sp>
      <p:pic>
        <p:nvPicPr>
          <p:cNvPr id="5" name="Picture 4">
            <a:hlinkClick r:id="rId2"/>
          </p:cNvPr>
          <p:cNvPicPr>
            <a:picLocks noChangeAspect="1"/>
          </p:cNvPicPr>
          <p:nvPr/>
        </p:nvPicPr>
        <p:blipFill>
          <a:blip r:embed="rId3"/>
          <a:stretch>
            <a:fillRect/>
          </a:stretch>
        </p:blipFill>
        <p:spPr>
          <a:xfrm>
            <a:off x="827088" y="2811462"/>
            <a:ext cx="2743200" cy="981075"/>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6856" y="3301998"/>
            <a:ext cx="2090738" cy="2053329"/>
          </a:xfrm>
          <a:prstGeom prst="rect">
            <a:avLst/>
          </a:prstGeom>
        </p:spPr>
      </p:pic>
      <p:pic>
        <p:nvPicPr>
          <p:cNvPr id="8" name="Picture 7">
            <a:hlinkClick r:id="rId6"/>
          </p:cNvPr>
          <p:cNvPicPr>
            <a:picLocks noChangeAspect="1"/>
          </p:cNvPicPr>
          <p:nvPr/>
        </p:nvPicPr>
        <p:blipFill>
          <a:blip r:embed="rId7"/>
          <a:stretch>
            <a:fillRect/>
          </a:stretch>
        </p:blipFill>
        <p:spPr>
          <a:xfrm>
            <a:off x="1236663" y="4131468"/>
            <a:ext cx="1924050" cy="1981200"/>
          </a:xfrm>
          <a:prstGeom prst="rect">
            <a:avLst/>
          </a:prstGeom>
        </p:spPr>
      </p:pic>
      <p:pic>
        <p:nvPicPr>
          <p:cNvPr id="10" name="Picture 9">
            <a:hlinkClick r:id="rId8"/>
          </p:cNvPr>
          <p:cNvPicPr>
            <a:picLocks noChangeAspect="1"/>
          </p:cNvPicPr>
          <p:nvPr/>
        </p:nvPicPr>
        <p:blipFill>
          <a:blip r:embed="rId9"/>
          <a:stretch>
            <a:fillRect/>
          </a:stretch>
        </p:blipFill>
        <p:spPr>
          <a:xfrm>
            <a:off x="6800056" y="3033262"/>
            <a:ext cx="1630757" cy="2590800"/>
          </a:xfrm>
          <a:prstGeom prst="rect">
            <a:avLst/>
          </a:prstGeom>
        </p:spPr>
      </p:pic>
    </p:spTree>
    <p:extLst>
      <p:ext uri="{BB962C8B-B14F-4D97-AF65-F5344CB8AC3E}">
        <p14:creationId xmlns:p14="http://schemas.microsoft.com/office/powerpoint/2010/main" val="38598949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Select ONE of the following special-interest areas and complete the requirements:</a:t>
            </a:r>
          </a:p>
          <a:p>
            <a:pPr lvl="1">
              <a:buFont typeface="+mj-lt"/>
              <a:buAutoNum type="alphaLcPeriod" startAt="2"/>
            </a:pPr>
            <a:r>
              <a:rPr lang="en-US" sz="1600" b="0" dirty="0" err="1">
                <a:solidFill>
                  <a:schemeClr val="tx1"/>
                </a:solidFill>
              </a:rPr>
              <a:t>Railfanning</a:t>
            </a:r>
            <a:r>
              <a:rPr lang="en-US" sz="1600" b="0" dirty="0">
                <a:solidFill>
                  <a:schemeClr val="tx1"/>
                </a:solidFill>
              </a:rPr>
              <a:t/>
            </a:r>
            <a:br>
              <a:rPr lang="en-US" sz="1600" b="0" dirty="0">
                <a:solidFill>
                  <a:schemeClr val="tx1"/>
                </a:solidFill>
              </a:rPr>
            </a:br>
            <a:r>
              <a:rPr lang="en-US" sz="1600" b="0" dirty="0">
                <a:solidFill>
                  <a:schemeClr val="tx1"/>
                </a:solidFill>
              </a:rPr>
              <a:t>With your parent's and counselor's approval, do TWO of the following:</a:t>
            </a:r>
          </a:p>
          <a:p>
            <a:pPr lvl="2">
              <a:buFont typeface="+mj-lt"/>
              <a:buAutoNum type="arabicPeriod"/>
            </a:pPr>
            <a:r>
              <a:rPr lang="en-US" sz="1600" dirty="0">
                <a:solidFill>
                  <a:schemeClr val="tx1"/>
                </a:solidFill>
              </a:rPr>
              <a:t>Visit a railroad museum, historical display, or a prototype railroad-sponsored public event. With permission, photograph, videotape, or sketch items of interest. Explain what you saw and describe your photos, sketches, or videotape.</a:t>
            </a:r>
          </a:p>
          <a:p>
            <a:pPr lvl="2">
              <a:buFont typeface="+mj-lt"/>
              <a:buAutoNum type="arabicPeriod"/>
            </a:pPr>
            <a:r>
              <a:rPr lang="en-US" sz="1600" dirty="0">
                <a:solidFill>
                  <a:schemeClr val="tx1"/>
                </a:solidFill>
              </a:rPr>
              <a:t>Purchase tickets and ride a scenic or historic railroad. Under supervision, photograph the equipment and discuss with your counselor the historic significance of the operation.</a:t>
            </a:r>
          </a:p>
          <a:p>
            <a:pPr lvl="2">
              <a:buFont typeface="+mj-lt"/>
              <a:buAutoNum type="arabicPeriod"/>
            </a:pPr>
            <a:r>
              <a:rPr lang="en-US" sz="1600" dirty="0">
                <a:solidFill>
                  <a:schemeClr val="tx1"/>
                </a:solidFill>
              </a:rPr>
              <a:t>Locate the website of four rail historical groups, then find information on the history of the rail preservation operations and purpose of each group. Talk with a member of one of the groups and find out how you might help.</a:t>
            </a:r>
          </a:p>
          <a:p>
            <a:pPr lvl="2">
              <a:buFont typeface="+mj-lt"/>
              <a:buAutoNum type="arabicPeriod"/>
            </a:pPr>
            <a:r>
              <a:rPr lang="en-US" sz="1600" dirty="0">
                <a:solidFill>
                  <a:srgbClr val="C00000"/>
                </a:solidFill>
              </a:rPr>
              <a:t>Plan a trip by rail between two points. Obtain a schedule and explain when the train should arrive at two intermediate points. Purchase the tickets and make the trip. Explain to your counselor what you saw.</a:t>
            </a:r>
            <a:endParaRPr lang="en-US" sz="1600" b="0" dirty="0">
              <a:solidFill>
                <a:srgbClr val="C00000"/>
              </a:solidFill>
            </a:endParaRP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41989561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Travelling by Rail</a:t>
            </a:r>
            <a:endParaRPr lang="en-US" dirty="0"/>
          </a:p>
        </p:txBody>
      </p:sp>
      <p:sp>
        <p:nvSpPr>
          <p:cNvPr id="3" name="Content Placeholder 2"/>
          <p:cNvSpPr>
            <a:spLocks noGrp="1"/>
          </p:cNvSpPr>
          <p:nvPr>
            <p:ph idx="1"/>
          </p:nvPr>
        </p:nvSpPr>
        <p:spPr>
          <a:xfrm>
            <a:off x="457200" y="1828800"/>
            <a:ext cx="7858125" cy="4622800"/>
          </a:xfrm>
        </p:spPr>
        <p:txBody>
          <a:bodyPr/>
          <a:lstStyle/>
          <a:p>
            <a:pPr marL="0" indent="0">
              <a:buNone/>
            </a:pPr>
            <a:r>
              <a:rPr lang="en-US" sz="2000" dirty="0" smtClean="0"/>
              <a:t>Click on the logo for information on passenger rail schedules and ticket purchasing.</a:t>
            </a:r>
            <a:endParaRPr lang="en-US" sz="20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19400"/>
            <a:ext cx="3657600" cy="2438400"/>
          </a:xfrm>
          <a:prstGeom prst="rect">
            <a:avLst/>
          </a:prstGeom>
        </p:spPr>
      </p:pic>
    </p:spTree>
    <p:extLst>
      <p:ext uri="{BB962C8B-B14F-4D97-AF65-F5344CB8AC3E}">
        <p14:creationId xmlns:p14="http://schemas.microsoft.com/office/powerpoint/2010/main" val="415890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1</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Name three types of modern freight trains. Explain why unit trains are more efficient than mixed freight trains.</a:t>
            </a:r>
          </a:p>
          <a:p>
            <a:pPr lvl="1">
              <a:buFont typeface="+mj-lt"/>
              <a:buAutoNum type="alphaLcPeriod"/>
            </a:pPr>
            <a:r>
              <a:rPr lang="en-US" sz="1600" b="0" dirty="0">
                <a:solidFill>
                  <a:srgbClr val="C00000"/>
                </a:solidFill>
              </a:rPr>
              <a:t>Name one Class I or regional railroad. Explain what major cities it serves, the locations of major terminals, service facilities, and crew change points, and the major commodities it carries.</a:t>
            </a:r>
          </a:p>
          <a:p>
            <a:pPr lvl="1">
              <a:buFont typeface="+mj-lt"/>
              <a:buAutoNum type="alphaLcPeriod"/>
            </a:pPr>
            <a:r>
              <a:rPr lang="en-US" sz="1600" b="0" dirty="0">
                <a:solidFill>
                  <a:schemeClr val="tx1"/>
                </a:solidFill>
              </a:rPr>
              <a:t>Using models or pictures, identify 10 types of railroad freight or passenger cars. Explain the purpose of each type of car.</a:t>
            </a:r>
          </a:p>
          <a:p>
            <a:pPr lvl="1">
              <a:buFont typeface="+mj-lt"/>
              <a:buAutoNum type="alphaLcPeriod"/>
            </a:pPr>
            <a:r>
              <a:rPr lang="en-US" sz="1600" b="0" dirty="0">
                <a:solidFill>
                  <a:schemeClr val="tx1"/>
                </a:solidFill>
              </a:rPr>
              <a:t>Explain how a modern diesel or electric locomotive develops power. Explain the terms dynamic braking and radial steering trucks.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580069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 Class 1 Railroads</a:t>
            </a:r>
            <a:endParaRPr lang="en-US" dirty="0"/>
          </a:p>
        </p:txBody>
      </p:sp>
      <p:sp>
        <p:nvSpPr>
          <p:cNvPr id="3" name="Content Placeholder 2"/>
          <p:cNvSpPr>
            <a:spLocks noGrp="1"/>
          </p:cNvSpPr>
          <p:nvPr>
            <p:ph idx="1"/>
          </p:nvPr>
        </p:nvSpPr>
        <p:spPr>
          <a:xfrm>
            <a:off x="304800" y="1905000"/>
            <a:ext cx="5105399" cy="4546600"/>
          </a:xfrm>
        </p:spPr>
        <p:txBody>
          <a:bodyPr/>
          <a:lstStyle/>
          <a:p>
            <a:r>
              <a:rPr lang="en-US" sz="1800" dirty="0" smtClean="0"/>
              <a:t>The </a:t>
            </a:r>
            <a:r>
              <a:rPr lang="en-US" sz="1800" dirty="0"/>
              <a:t>seven Class 1 railroads are </a:t>
            </a:r>
            <a:r>
              <a:rPr lang="en-US" sz="1800" dirty="0">
                <a:hlinkClick r:id="rId2"/>
              </a:rPr>
              <a:t>BNSF Railway Co.</a:t>
            </a:r>
            <a:r>
              <a:rPr lang="en-US" sz="1800" dirty="0"/>
              <a:t>, </a:t>
            </a:r>
            <a:r>
              <a:rPr lang="en-US" sz="1800" dirty="0">
                <a:hlinkClick r:id="rId3"/>
              </a:rPr>
              <a:t>CSX Transportation</a:t>
            </a:r>
            <a:r>
              <a:rPr lang="en-US" sz="1800" dirty="0"/>
              <a:t>, </a:t>
            </a:r>
            <a:r>
              <a:rPr lang="en-US" sz="1800" dirty="0">
                <a:hlinkClick r:id="rId4"/>
              </a:rPr>
              <a:t>Grand Trunk Corporation </a:t>
            </a:r>
            <a:r>
              <a:rPr lang="en-US" sz="1800" dirty="0"/>
              <a:t>(Canadian National’s operations), </a:t>
            </a:r>
            <a:r>
              <a:rPr lang="en-US" sz="1800" dirty="0">
                <a:hlinkClick r:id="rId5"/>
              </a:rPr>
              <a:t>Kansas City Southern Railway</a:t>
            </a:r>
            <a:r>
              <a:rPr lang="en-US" sz="1800" dirty="0"/>
              <a:t>, </a:t>
            </a:r>
            <a:r>
              <a:rPr lang="en-US" sz="1800" dirty="0">
                <a:hlinkClick r:id="rId6"/>
              </a:rPr>
              <a:t>Norfolk Southern</a:t>
            </a:r>
            <a:r>
              <a:rPr lang="en-US" sz="1800" dirty="0"/>
              <a:t>, </a:t>
            </a:r>
            <a:r>
              <a:rPr lang="en-US" sz="1800" dirty="0">
                <a:hlinkClick r:id="rId7"/>
              </a:rPr>
              <a:t>Soo Line Corporation</a:t>
            </a:r>
            <a:r>
              <a:rPr lang="en-US" sz="1800" dirty="0"/>
              <a:t> (Canadian Pacific’s operations), and </a:t>
            </a:r>
            <a:r>
              <a:rPr lang="en-US" sz="1800" dirty="0">
                <a:hlinkClick r:id="rId8"/>
              </a:rPr>
              <a:t>Union Pacific Railroad</a:t>
            </a:r>
            <a:r>
              <a:rPr lang="en-US" sz="1800" dirty="0" smtClean="0"/>
              <a:t>.</a:t>
            </a:r>
          </a:p>
          <a:p>
            <a:r>
              <a:rPr lang="en-US" sz="1800" dirty="0" smtClean="0"/>
              <a:t>Click on the hyperlinks to find out </a:t>
            </a:r>
            <a:r>
              <a:rPr lang="en-US" sz="1800" dirty="0"/>
              <a:t>what major cities </a:t>
            </a:r>
            <a:r>
              <a:rPr lang="en-US" sz="1800" dirty="0" smtClean="0"/>
              <a:t>they serve, </a:t>
            </a:r>
            <a:r>
              <a:rPr lang="en-US" sz="1800" dirty="0"/>
              <a:t>the locations of </a:t>
            </a:r>
            <a:r>
              <a:rPr lang="en-US" sz="1800" dirty="0" smtClean="0"/>
              <a:t>their major </a:t>
            </a:r>
            <a:r>
              <a:rPr lang="en-US" sz="1800" dirty="0"/>
              <a:t>terminals, service facilities, and crew change points, and the major commodities </a:t>
            </a:r>
            <a:r>
              <a:rPr lang="en-US" sz="1800" dirty="0" smtClean="0"/>
              <a:t>they carry.</a:t>
            </a:r>
            <a:endParaRPr lang="en-US" sz="1800" dirty="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6198" y="1905000"/>
            <a:ext cx="3211104" cy="2133600"/>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b="4276"/>
          <a:stretch/>
        </p:blipFill>
        <p:spPr>
          <a:xfrm>
            <a:off x="5607731" y="4178300"/>
            <a:ext cx="3208306" cy="2182906"/>
          </a:xfrm>
          <a:prstGeom prst="rect">
            <a:avLst/>
          </a:prstGeom>
        </p:spPr>
      </p:pic>
    </p:spTree>
    <p:extLst>
      <p:ext uri="{BB962C8B-B14F-4D97-AF65-F5344CB8AC3E}">
        <p14:creationId xmlns:p14="http://schemas.microsoft.com/office/powerpoint/2010/main" val="2897409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 Regional Railroads</a:t>
            </a:r>
            <a:endParaRPr lang="en-US" dirty="0"/>
          </a:p>
        </p:txBody>
      </p:sp>
      <p:sp>
        <p:nvSpPr>
          <p:cNvPr id="3" name="Content Placeholder 2"/>
          <p:cNvSpPr>
            <a:spLocks noGrp="1"/>
          </p:cNvSpPr>
          <p:nvPr>
            <p:ph idx="1"/>
          </p:nvPr>
        </p:nvSpPr>
        <p:spPr>
          <a:xfrm>
            <a:off x="152401" y="1752600"/>
            <a:ext cx="3810000" cy="4699000"/>
          </a:xfrm>
        </p:spPr>
        <p:txBody>
          <a:bodyPr/>
          <a:lstStyle/>
          <a:p>
            <a:r>
              <a:rPr lang="en-US" sz="1800" dirty="0"/>
              <a:t>In the United States, a </a:t>
            </a:r>
            <a:r>
              <a:rPr lang="en-US" sz="1800" b="1" dirty="0"/>
              <a:t>regional railroad</a:t>
            </a:r>
            <a:r>
              <a:rPr lang="en-US" sz="1800" dirty="0"/>
              <a:t> is a railroad company that is not Class I, but still has a substantial amount of traffic or </a:t>
            </a:r>
            <a:r>
              <a:rPr lang="en-US" sz="1800" dirty="0" err="1"/>
              <a:t>trackage</a:t>
            </a:r>
            <a:r>
              <a:rPr lang="en-US" sz="1800" dirty="0"/>
              <a:t> (and is thus not a short line</a:t>
            </a:r>
            <a:r>
              <a:rPr lang="en-US" sz="1800" dirty="0" smtClean="0"/>
              <a:t>).</a:t>
            </a:r>
          </a:p>
          <a:p>
            <a:r>
              <a:rPr lang="en-US" sz="1800" dirty="0"/>
              <a:t>Click on the hyperlink for information on </a:t>
            </a:r>
            <a:r>
              <a:rPr lang="en-US" sz="1800" b="1" dirty="0">
                <a:hlinkClick r:id="rId2"/>
              </a:rPr>
              <a:t>Regional Railroads</a:t>
            </a:r>
            <a:r>
              <a:rPr lang="en-US" sz="1800" dirty="0"/>
              <a:t> to learn what major cities they serve, the locations of major terminals, service facilities, and crew change points, and the major commodities it carries.</a:t>
            </a:r>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119" y="1752600"/>
            <a:ext cx="4922494" cy="3210560"/>
          </a:xfrm>
          <a:prstGeom prst="rect">
            <a:avLst/>
          </a:prstGeom>
        </p:spPr>
      </p:pic>
    </p:spTree>
    <p:extLst>
      <p:ext uri="{BB962C8B-B14F-4D97-AF65-F5344CB8AC3E}">
        <p14:creationId xmlns:p14="http://schemas.microsoft.com/office/powerpoint/2010/main" val="1772001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1</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Name three types of modern freight trains. Explain why unit trains are more efficient than mixed freight trains.</a:t>
            </a:r>
          </a:p>
          <a:p>
            <a:pPr lvl="1">
              <a:buFont typeface="+mj-lt"/>
              <a:buAutoNum type="alphaLcPeriod"/>
            </a:pPr>
            <a:r>
              <a:rPr lang="en-US" sz="1600" b="0" dirty="0">
                <a:solidFill>
                  <a:schemeClr val="tx1"/>
                </a:solidFill>
              </a:rPr>
              <a:t>Name one Class I or regional railroad. Explain what major cities it serves, the locations of major terminals, service facilities, and crew change points, and the major commodities it carries.</a:t>
            </a:r>
          </a:p>
          <a:p>
            <a:pPr lvl="1">
              <a:buFont typeface="+mj-lt"/>
              <a:buAutoNum type="alphaLcPeriod"/>
            </a:pPr>
            <a:r>
              <a:rPr lang="en-US" sz="1600" b="0" dirty="0">
                <a:solidFill>
                  <a:srgbClr val="C00000"/>
                </a:solidFill>
              </a:rPr>
              <a:t>Using models or pictures, identify 10 types of railroad freight or passenger cars. Explain the purpose of each type of car.</a:t>
            </a:r>
          </a:p>
          <a:p>
            <a:pPr lvl="1">
              <a:buFont typeface="+mj-lt"/>
              <a:buAutoNum type="alphaLcPeriod"/>
            </a:pPr>
            <a:r>
              <a:rPr lang="en-US" sz="1600" b="0" dirty="0">
                <a:solidFill>
                  <a:schemeClr val="tx1"/>
                </a:solidFill>
              </a:rPr>
              <a:t>Explain how a modern diesel or electric locomotive develops power. Explain the terms dynamic braking and radial steering trucks.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23012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81000" y="1828800"/>
            <a:ext cx="4419600" cy="4622800"/>
          </a:xfrm>
        </p:spPr>
        <p:txBody>
          <a:bodyPr/>
          <a:lstStyle/>
          <a:p>
            <a:r>
              <a:rPr lang="en-US" sz="2000" b="1" dirty="0"/>
              <a:t>Flatcars</a:t>
            </a:r>
            <a:r>
              <a:rPr lang="en-US" sz="2000" dirty="0"/>
              <a:t> are used for loads that are too large or cumbersome to load in enclosed cars such as boxcars.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113"/>
          <a:stretch/>
        </p:blipFill>
        <p:spPr>
          <a:xfrm>
            <a:off x="4953000" y="1828800"/>
            <a:ext cx="3886200" cy="24870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933" y="4419600"/>
            <a:ext cx="3869267" cy="1934634"/>
          </a:xfrm>
          <a:prstGeom prst="rect">
            <a:avLst/>
          </a:prstGeom>
        </p:spPr>
      </p:pic>
    </p:spTree>
    <p:extLst>
      <p:ext uri="{BB962C8B-B14F-4D97-AF65-F5344CB8AC3E}">
        <p14:creationId xmlns:p14="http://schemas.microsoft.com/office/powerpoint/2010/main" val="246152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0" y="1828800"/>
            <a:ext cx="4495800" cy="3048000"/>
          </a:xfrm>
        </p:spPr>
        <p:txBody>
          <a:bodyPr/>
          <a:lstStyle/>
          <a:p>
            <a:r>
              <a:rPr lang="en-US" sz="2000" b="1" dirty="0"/>
              <a:t>Heavy capacity flatcars </a:t>
            </a:r>
            <a:r>
              <a:rPr lang="en-US" sz="2000" dirty="0"/>
              <a:t>were developed to move very heavy loads. </a:t>
            </a:r>
            <a:endParaRPr lang="en-US" sz="2000" dirty="0" smtClean="0"/>
          </a:p>
          <a:p>
            <a:r>
              <a:rPr lang="en-US" sz="2000" dirty="0" smtClean="0"/>
              <a:t>The </a:t>
            </a:r>
            <a:r>
              <a:rPr lang="en-US" sz="2000" dirty="0"/>
              <a:t>extra wheels on each end of the car </a:t>
            </a:r>
            <a:r>
              <a:rPr lang="en-US" sz="2000" dirty="0" smtClean="0"/>
              <a:t>help </a:t>
            </a:r>
            <a:r>
              <a:rPr lang="en-US" sz="2000" dirty="0"/>
              <a:t>to distribute the weight</a:t>
            </a:r>
            <a:r>
              <a:rPr lang="en-US" sz="2000" dirty="0" smtClean="0"/>
              <a:t>.</a:t>
            </a:r>
          </a:p>
          <a:p>
            <a:r>
              <a:rPr lang="en-US" sz="2000" dirty="0" smtClean="0"/>
              <a:t>They may </a:t>
            </a:r>
            <a:r>
              <a:rPr lang="en-US" sz="2000" dirty="0"/>
              <a:t>have a depressed center to handle excess-height </a:t>
            </a:r>
            <a:r>
              <a:rPr lang="en-US" sz="2000" dirty="0" smtClean="0"/>
              <a:t>loads.</a:t>
            </a:r>
            <a:r>
              <a:rPr lang="en-US" sz="2000" dirty="0"/>
              <a:t/>
            </a:r>
            <a:br>
              <a:rPr lang="en-US" sz="2000" dirty="0"/>
            </a:b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828800"/>
            <a:ext cx="4087813" cy="24577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34" y="4419600"/>
            <a:ext cx="4666979" cy="2133600"/>
          </a:xfrm>
          <a:prstGeom prst="rect">
            <a:avLst/>
          </a:prstGeom>
        </p:spPr>
      </p:pic>
    </p:spTree>
    <p:extLst>
      <p:ext uri="{BB962C8B-B14F-4D97-AF65-F5344CB8AC3E}">
        <p14:creationId xmlns:p14="http://schemas.microsoft.com/office/powerpoint/2010/main" val="86472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0" y="1828800"/>
            <a:ext cx="4038601" cy="4622800"/>
          </a:xfrm>
        </p:spPr>
        <p:txBody>
          <a:bodyPr/>
          <a:lstStyle/>
          <a:p>
            <a:r>
              <a:rPr lang="en-US" sz="2000" b="1" dirty="0"/>
              <a:t>Bulkhead </a:t>
            </a:r>
            <a:r>
              <a:rPr lang="en-US" sz="2000" b="1" dirty="0" smtClean="0"/>
              <a:t>Flatcars </a:t>
            </a:r>
            <a:r>
              <a:rPr lang="en-US" sz="2000" dirty="0"/>
              <a:t>are designed with sturdy end-walls (bulkheads) to prevent loads from shifting past the ends of the car.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1" y="1828800"/>
            <a:ext cx="4686245" cy="3125689"/>
          </a:xfrm>
          <a:prstGeom prst="rect">
            <a:avLst/>
          </a:prstGeom>
        </p:spPr>
      </p:pic>
    </p:spTree>
    <p:extLst>
      <p:ext uri="{BB962C8B-B14F-4D97-AF65-F5344CB8AC3E}">
        <p14:creationId xmlns:p14="http://schemas.microsoft.com/office/powerpoint/2010/main" val="175534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1" y="1828800"/>
            <a:ext cx="4038600" cy="4622800"/>
          </a:xfrm>
        </p:spPr>
        <p:txBody>
          <a:bodyPr/>
          <a:lstStyle/>
          <a:p>
            <a:r>
              <a:rPr lang="en-US" sz="2000" b="1" dirty="0"/>
              <a:t>Center-Beam Flatcars</a:t>
            </a:r>
            <a:r>
              <a:rPr lang="en-US" sz="2000" dirty="0"/>
              <a:t> were created to help keep loads from shifting from side to side, and are often used for shipping lumber.</a:t>
            </a:r>
            <a:br>
              <a:rPr lang="en-US" sz="2000" dirty="0"/>
            </a:b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9546" y="1837267"/>
            <a:ext cx="4572000" cy="2571750"/>
          </a:xfrm>
          <a:prstGeom prst="rect">
            <a:avLst/>
          </a:prstGeom>
        </p:spPr>
      </p:pic>
    </p:spTree>
    <p:extLst>
      <p:ext uri="{BB962C8B-B14F-4D97-AF65-F5344CB8AC3E}">
        <p14:creationId xmlns:p14="http://schemas.microsoft.com/office/powerpoint/2010/main" val="112923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a:pPr>
            <a:r>
              <a:rPr lang="en-US" sz="1600" dirty="0"/>
              <a:t>Do THREE of the following:</a:t>
            </a:r>
          </a:p>
          <a:p>
            <a:pPr lvl="1">
              <a:buFont typeface="+mj-lt"/>
              <a:buAutoNum type="alphaLcPeriod"/>
            </a:pPr>
            <a:r>
              <a:rPr lang="en-US" sz="1600" b="0" dirty="0"/>
              <a:t>Name three types of modern freight trains. Explain why unit trains are more efficient than mixed freight trains.</a:t>
            </a:r>
          </a:p>
          <a:p>
            <a:pPr lvl="1">
              <a:buFont typeface="+mj-lt"/>
              <a:buAutoNum type="alphaLcPeriod"/>
            </a:pPr>
            <a:r>
              <a:rPr lang="en-US" sz="1600" b="0" dirty="0"/>
              <a:t>Name one Class I or regional railroad. Explain what major cities it serves, the locations of major terminals, service facilities, and crew change points, and the major commodities it carries.</a:t>
            </a:r>
          </a:p>
          <a:p>
            <a:pPr lvl="1">
              <a:buFont typeface="+mj-lt"/>
              <a:buAutoNum type="alphaLcPeriod"/>
            </a:pPr>
            <a:r>
              <a:rPr lang="en-US" sz="1600" b="0" dirty="0"/>
              <a:t>Using models or pictures, identify 10 types of railroad freight or passenger cars. Explain the purpose of each type of car.</a:t>
            </a:r>
          </a:p>
          <a:p>
            <a:pPr lvl="1">
              <a:buFont typeface="+mj-lt"/>
              <a:buAutoNum type="alphaLcPeriod"/>
            </a:pPr>
            <a:r>
              <a:rPr lang="en-US" sz="1600" b="0" dirty="0"/>
              <a:t>Explain how a modern diesel or electric locomotive develops power. Explain the terms dynamic braking and radial steering trucks</a:t>
            </a:r>
            <a:r>
              <a:rPr lang="en-US" sz="1600" b="0" dirty="0" smtClean="0"/>
              <a:t>.</a:t>
            </a:r>
            <a:endParaRPr lang="en-US" sz="1600" b="0" dirty="0"/>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1" y="1828800"/>
            <a:ext cx="4114800" cy="4622800"/>
          </a:xfrm>
        </p:spPr>
        <p:txBody>
          <a:bodyPr/>
          <a:lstStyle/>
          <a:p>
            <a:r>
              <a:rPr lang="en-US" sz="2000" b="1" dirty="0"/>
              <a:t>Trailer-on-Flatcar (TOFC) </a:t>
            </a:r>
            <a:r>
              <a:rPr lang="en-US" sz="2000" dirty="0" smtClean="0"/>
              <a:t>are </a:t>
            </a:r>
            <a:r>
              <a:rPr lang="en-US" sz="2000" dirty="0"/>
              <a:t>flatcars designed to have a tractor trailer driven up a loading ramp onto the </a:t>
            </a:r>
            <a:r>
              <a:rPr lang="en-US" sz="2000" dirty="0" smtClean="0"/>
              <a:t>flatcar.</a:t>
            </a:r>
          </a:p>
          <a:p>
            <a:r>
              <a:rPr lang="en-US" sz="2000" dirty="0"/>
              <a:t>T</a:t>
            </a:r>
            <a:r>
              <a:rPr lang="en-US" sz="2000" dirty="0" smtClean="0"/>
              <a:t>hey have </a:t>
            </a:r>
            <a:r>
              <a:rPr lang="en-US" sz="2000" dirty="0"/>
              <a:t>special supports for the front end of the trailer. </a:t>
            </a:r>
            <a:br>
              <a:rPr lang="en-US" sz="2000" dirty="0"/>
            </a:b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828800"/>
            <a:ext cx="4191000" cy="2622868"/>
          </a:xfrm>
          <a:prstGeom prst="rect">
            <a:avLst/>
          </a:prstGeom>
        </p:spPr>
      </p:pic>
    </p:spTree>
    <p:extLst>
      <p:ext uri="{BB962C8B-B14F-4D97-AF65-F5344CB8AC3E}">
        <p14:creationId xmlns:p14="http://schemas.microsoft.com/office/powerpoint/2010/main" val="4254062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0" y="1752600"/>
            <a:ext cx="4343401" cy="4953000"/>
          </a:xfrm>
        </p:spPr>
        <p:txBody>
          <a:bodyPr/>
          <a:lstStyle/>
          <a:p>
            <a:r>
              <a:rPr lang="en-US" sz="2000" dirty="0"/>
              <a:t>An </a:t>
            </a:r>
            <a:r>
              <a:rPr lang="en-US" sz="2000" b="1" dirty="0" err="1"/>
              <a:t>autorack</a:t>
            </a:r>
            <a:r>
              <a:rPr lang="en-US" sz="2000" dirty="0"/>
              <a:t>, also known as an </a:t>
            </a:r>
            <a:r>
              <a:rPr lang="en-US" sz="2000" b="1" dirty="0"/>
              <a:t>auto </a:t>
            </a:r>
            <a:r>
              <a:rPr lang="en-US" sz="2000" b="1" dirty="0" smtClean="0"/>
              <a:t>carrier</a:t>
            </a:r>
            <a:r>
              <a:rPr lang="en-US" sz="2000" dirty="0" smtClean="0"/>
              <a:t>, </a:t>
            </a:r>
            <a:r>
              <a:rPr lang="en-US" sz="2000" dirty="0"/>
              <a:t>is a specialized piece of railroad rolling stock used to transport automobiles and light trucks.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50866"/>
            <a:ext cx="4287520" cy="23782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327365"/>
            <a:ext cx="4287520" cy="22272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14" y="4327365"/>
            <a:ext cx="3964033" cy="2227283"/>
          </a:xfrm>
          <a:prstGeom prst="rect">
            <a:avLst/>
          </a:prstGeom>
        </p:spPr>
      </p:pic>
    </p:spTree>
    <p:extLst>
      <p:ext uri="{BB962C8B-B14F-4D97-AF65-F5344CB8AC3E}">
        <p14:creationId xmlns:p14="http://schemas.microsoft.com/office/powerpoint/2010/main" val="78078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0" y="1828800"/>
            <a:ext cx="4114801" cy="4622800"/>
          </a:xfrm>
        </p:spPr>
        <p:txBody>
          <a:bodyPr/>
          <a:lstStyle/>
          <a:p>
            <a:r>
              <a:rPr lang="en-US" sz="1800" b="1" dirty="0"/>
              <a:t>Road-</a:t>
            </a:r>
            <a:r>
              <a:rPr lang="en-US" sz="1800" b="1" dirty="0" err="1"/>
              <a:t>Railer</a:t>
            </a:r>
            <a:r>
              <a:rPr lang="en-US" sz="1800" b="1" dirty="0"/>
              <a:t> Trains</a:t>
            </a:r>
            <a:r>
              <a:rPr lang="en-US" sz="1800" dirty="0"/>
              <a:t> are "Bi-Modal", meaning that the trailers can be used in two modes of service (road and rail). </a:t>
            </a:r>
            <a:endParaRPr lang="en-US" sz="1800" dirty="0" smtClean="0"/>
          </a:p>
          <a:p>
            <a:r>
              <a:rPr lang="en-US" sz="1800" dirty="0" smtClean="0"/>
              <a:t>These </a:t>
            </a:r>
            <a:r>
              <a:rPr lang="en-US" sz="1800" dirty="0"/>
              <a:t>tractor trailers have special features that make it quick and easy to connect them to special train wheelsets and raise their road wheels. </a:t>
            </a:r>
            <a:endParaRPr lang="en-US" sz="1800" dirty="0" smtClean="0"/>
          </a:p>
          <a:p>
            <a:r>
              <a:rPr lang="en-US" sz="1800" dirty="0" smtClean="0"/>
              <a:t>At </a:t>
            </a:r>
            <a:r>
              <a:rPr lang="en-US" sz="1800" dirty="0"/>
              <a:t>their rail destination, the road wheels are lowered, and another truck drives them to their final destination.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828800"/>
            <a:ext cx="4114800" cy="2732485"/>
          </a:xfrm>
          <a:prstGeom prst="rect">
            <a:avLst/>
          </a:prstGeom>
        </p:spPr>
      </p:pic>
    </p:spTree>
    <p:extLst>
      <p:ext uri="{BB962C8B-B14F-4D97-AF65-F5344CB8AC3E}">
        <p14:creationId xmlns:p14="http://schemas.microsoft.com/office/powerpoint/2010/main" val="320126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0" y="1828800"/>
            <a:ext cx="4648201" cy="4622800"/>
          </a:xfrm>
        </p:spPr>
        <p:txBody>
          <a:bodyPr/>
          <a:lstStyle/>
          <a:p>
            <a:r>
              <a:rPr lang="en-US" sz="2000" b="1" dirty="0"/>
              <a:t>Intermodal Cars</a:t>
            </a:r>
            <a:r>
              <a:rPr lang="en-US" sz="2000" dirty="0"/>
              <a:t> (also called Well Cars, or the </a:t>
            </a:r>
            <a:r>
              <a:rPr lang="en-US" sz="2000" dirty="0" smtClean="0"/>
              <a:t>trademarked </a:t>
            </a:r>
            <a:r>
              <a:rPr lang="en-US" sz="2000" dirty="0"/>
              <a:t>name "Stack Trains") are meant to </a:t>
            </a:r>
            <a:r>
              <a:rPr lang="en-US" sz="2000" dirty="0" smtClean="0"/>
              <a:t>carry </a:t>
            </a:r>
            <a:r>
              <a:rPr lang="en-US" sz="2000" dirty="0"/>
              <a:t>the standard-sized intermodal freight containers. </a:t>
            </a:r>
            <a:endParaRPr lang="en-US" sz="2000" dirty="0" smtClean="0"/>
          </a:p>
          <a:p>
            <a:r>
              <a:rPr lang="en-US" sz="2000" dirty="0" smtClean="0"/>
              <a:t>These </a:t>
            </a:r>
            <a:r>
              <a:rPr lang="en-US" sz="2000" dirty="0"/>
              <a:t>containers can move from ships, to trailers, to trains using cranes at intermodal freight terminals.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59" y="1981200"/>
            <a:ext cx="4091421" cy="3200400"/>
          </a:xfrm>
          <a:prstGeom prst="rect">
            <a:avLst/>
          </a:prstGeom>
        </p:spPr>
      </p:pic>
    </p:spTree>
    <p:extLst>
      <p:ext uri="{BB962C8B-B14F-4D97-AF65-F5344CB8AC3E}">
        <p14:creationId xmlns:p14="http://schemas.microsoft.com/office/powerpoint/2010/main" val="289067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1" y="1828800"/>
            <a:ext cx="3810000" cy="4622800"/>
          </a:xfrm>
        </p:spPr>
        <p:txBody>
          <a:bodyPr/>
          <a:lstStyle/>
          <a:p>
            <a:r>
              <a:rPr lang="en-US" sz="2000" b="1" dirty="0"/>
              <a:t>Gondolas</a:t>
            </a:r>
            <a:r>
              <a:rPr lang="en-US" sz="2000" dirty="0"/>
              <a:t> are </a:t>
            </a:r>
            <a:r>
              <a:rPr lang="en-US" sz="2000" dirty="0" smtClean="0"/>
              <a:t>a </a:t>
            </a:r>
            <a:r>
              <a:rPr lang="en-US" sz="2000" dirty="0"/>
              <a:t>flatcar with short or tall walls. </a:t>
            </a:r>
            <a:endParaRPr lang="en-US" sz="2000" dirty="0" smtClean="0"/>
          </a:p>
          <a:p>
            <a:r>
              <a:rPr lang="en-US" sz="2000" dirty="0" smtClean="0"/>
              <a:t>The walls </a:t>
            </a:r>
            <a:r>
              <a:rPr lang="en-US" sz="2000" dirty="0"/>
              <a:t>keep the freight from shifting during transit, but don't </a:t>
            </a:r>
            <a:r>
              <a:rPr lang="en-US" sz="2000" dirty="0" smtClean="0"/>
              <a:t>protect </a:t>
            </a:r>
            <a:r>
              <a:rPr lang="en-US" sz="2000" dirty="0"/>
              <a:t>it from the weather. </a:t>
            </a:r>
            <a:endParaRPr lang="en-US" sz="2000" dirty="0" smtClean="0"/>
          </a:p>
          <a:p>
            <a:r>
              <a:rPr lang="en-US" sz="2000" dirty="0" smtClean="0"/>
              <a:t>They </a:t>
            </a:r>
            <a:r>
              <a:rPr lang="en-US" sz="2000" dirty="0"/>
              <a:t>are used to carry loads that can be loaded by dropping into the car, and can be unloaded by picking it up from above the car.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024" y="1981200"/>
            <a:ext cx="4806122" cy="1727200"/>
          </a:xfrm>
          <a:prstGeom prst="rect">
            <a:avLst/>
          </a:prstGeom>
        </p:spPr>
      </p:pic>
    </p:spTree>
    <p:extLst>
      <p:ext uri="{BB962C8B-B14F-4D97-AF65-F5344CB8AC3E}">
        <p14:creationId xmlns:p14="http://schemas.microsoft.com/office/powerpoint/2010/main" val="407316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0" y="1828800"/>
            <a:ext cx="4114799" cy="4622800"/>
          </a:xfrm>
        </p:spPr>
        <p:txBody>
          <a:bodyPr/>
          <a:lstStyle/>
          <a:p>
            <a:r>
              <a:rPr lang="en-US" sz="2000" b="1" dirty="0"/>
              <a:t>Coiled Steel</a:t>
            </a:r>
            <a:r>
              <a:rPr lang="en-US" sz="2000" dirty="0"/>
              <a:t> cars are a variation of the gondola. </a:t>
            </a:r>
            <a:endParaRPr lang="en-US" sz="2000" dirty="0" smtClean="0"/>
          </a:p>
          <a:p>
            <a:r>
              <a:rPr lang="en-US" sz="2000" dirty="0" smtClean="0"/>
              <a:t>These </a:t>
            </a:r>
            <a:r>
              <a:rPr lang="en-US" sz="2000" dirty="0"/>
              <a:t>cars have a cover that can be attached after the freight is </a:t>
            </a:r>
            <a:r>
              <a:rPr lang="en-US" sz="2000" dirty="0" smtClean="0"/>
              <a:t>loaded </a:t>
            </a:r>
            <a:r>
              <a:rPr lang="en-US" sz="2000" dirty="0"/>
              <a:t>which provides </a:t>
            </a:r>
            <a:r>
              <a:rPr lang="en-US" sz="2000" dirty="0" smtClean="0"/>
              <a:t>protection </a:t>
            </a:r>
            <a:r>
              <a:rPr lang="en-US" sz="2000" dirty="0"/>
              <a:t>in transit. </a:t>
            </a:r>
            <a:endParaRPr lang="en-US" sz="2000" dirty="0" smtClean="0"/>
          </a:p>
          <a:p>
            <a:r>
              <a:rPr lang="en-US" sz="2000" dirty="0" smtClean="0"/>
              <a:t>At </a:t>
            </a:r>
            <a:r>
              <a:rPr lang="en-US" sz="2000" dirty="0"/>
              <a:t>the destination, the covers are lifted off, and the freight is removed using cranes.</a:t>
            </a:r>
            <a:br>
              <a:rPr lang="en-US" sz="2000" dirty="0"/>
            </a:b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280" y="1981200"/>
            <a:ext cx="4495800" cy="2528888"/>
          </a:xfrm>
          <a:prstGeom prst="rect">
            <a:avLst/>
          </a:prstGeom>
        </p:spPr>
      </p:pic>
    </p:spTree>
    <p:extLst>
      <p:ext uri="{BB962C8B-B14F-4D97-AF65-F5344CB8AC3E}">
        <p14:creationId xmlns:p14="http://schemas.microsoft.com/office/powerpoint/2010/main" val="3484822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1" y="1828800"/>
            <a:ext cx="3657600" cy="4622800"/>
          </a:xfrm>
        </p:spPr>
        <p:txBody>
          <a:bodyPr/>
          <a:lstStyle/>
          <a:p>
            <a:r>
              <a:rPr lang="en-US" sz="2000" b="1" dirty="0"/>
              <a:t>Boxcars</a:t>
            </a:r>
            <a:r>
              <a:rPr lang="en-US" sz="2000" dirty="0"/>
              <a:t> were designed to cover freight that needed to be covered or secured while in transit. </a:t>
            </a:r>
            <a:endParaRPr lang="en-US" sz="2000" dirty="0" smtClean="0"/>
          </a:p>
          <a:p>
            <a:r>
              <a:rPr lang="en-US" sz="2000" dirty="0" smtClean="0"/>
              <a:t>They keep </a:t>
            </a:r>
            <a:r>
              <a:rPr lang="en-US" sz="2000" dirty="0"/>
              <a:t>the sun off the freight, </a:t>
            </a:r>
            <a:r>
              <a:rPr lang="en-US" sz="2000" dirty="0" smtClean="0"/>
              <a:t>dry </a:t>
            </a:r>
            <a:r>
              <a:rPr lang="en-US" sz="2000" dirty="0"/>
              <a:t>from the rain, and </a:t>
            </a:r>
            <a:r>
              <a:rPr lang="en-US" sz="2000" dirty="0" smtClean="0"/>
              <a:t>protect </a:t>
            </a:r>
            <a:r>
              <a:rPr lang="en-US" sz="2000" dirty="0"/>
              <a:t>it from rocks </a:t>
            </a:r>
            <a:r>
              <a:rPr lang="en-US" sz="2000" dirty="0" smtClean="0"/>
              <a:t>and debris while </a:t>
            </a:r>
            <a:r>
              <a:rPr lang="en-US" sz="2000" dirty="0"/>
              <a:t>on its trip.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334" b="4591"/>
          <a:stretch/>
        </p:blipFill>
        <p:spPr>
          <a:xfrm>
            <a:off x="4114800" y="1905000"/>
            <a:ext cx="4781601" cy="3276601"/>
          </a:xfrm>
          <a:prstGeom prst="rect">
            <a:avLst/>
          </a:prstGeom>
        </p:spPr>
      </p:pic>
    </p:spTree>
    <p:extLst>
      <p:ext uri="{BB962C8B-B14F-4D97-AF65-F5344CB8AC3E}">
        <p14:creationId xmlns:p14="http://schemas.microsoft.com/office/powerpoint/2010/main" val="42899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1" y="1828800"/>
            <a:ext cx="4419600" cy="4622800"/>
          </a:xfrm>
        </p:spPr>
        <p:txBody>
          <a:bodyPr/>
          <a:lstStyle/>
          <a:p>
            <a:r>
              <a:rPr lang="en-US" sz="2000" b="1" dirty="0" smtClean="0"/>
              <a:t>Livestock </a:t>
            </a:r>
            <a:r>
              <a:rPr lang="en-US" sz="2000" b="1" dirty="0"/>
              <a:t>Cars</a:t>
            </a:r>
            <a:r>
              <a:rPr lang="en-US" sz="2000" dirty="0"/>
              <a:t> </a:t>
            </a:r>
            <a:r>
              <a:rPr lang="en-US" sz="2000" dirty="0" smtClean="0"/>
              <a:t>are </a:t>
            </a:r>
            <a:r>
              <a:rPr lang="en-US" sz="2000" dirty="0"/>
              <a:t>boxcars made to move livestock, most often cattle. </a:t>
            </a:r>
            <a:endParaRPr lang="en-US" sz="2000" dirty="0" smtClean="0"/>
          </a:p>
          <a:p>
            <a:r>
              <a:rPr lang="en-US" sz="2000" dirty="0" smtClean="0"/>
              <a:t>They have gaps </a:t>
            </a:r>
            <a:r>
              <a:rPr lang="en-US" sz="2000" dirty="0"/>
              <a:t>between </a:t>
            </a:r>
            <a:r>
              <a:rPr lang="en-US" sz="2000" dirty="0" smtClean="0"/>
              <a:t>slats to allow </a:t>
            </a:r>
            <a:r>
              <a:rPr lang="en-US" sz="2000" dirty="0"/>
              <a:t>good air circulation for the animals, while keeping them </a:t>
            </a:r>
            <a:r>
              <a:rPr lang="en-US" sz="2000" dirty="0" smtClean="0"/>
              <a:t>corralled </a:t>
            </a:r>
            <a:r>
              <a:rPr lang="en-US" sz="2000" dirty="0"/>
              <a:t>during their trips. </a:t>
            </a:r>
            <a:endParaRPr lang="en-US" sz="2000" dirty="0" smtClean="0"/>
          </a:p>
          <a:p>
            <a:r>
              <a:rPr lang="en-US" sz="2000" dirty="0" smtClean="0"/>
              <a:t>Some </a:t>
            </a:r>
            <a:r>
              <a:rPr lang="en-US" sz="2000" dirty="0"/>
              <a:t>cars </a:t>
            </a:r>
            <a:r>
              <a:rPr lang="en-US" sz="2000" dirty="0" smtClean="0"/>
              <a:t>have </a:t>
            </a:r>
            <a:r>
              <a:rPr lang="en-US" sz="2000" dirty="0"/>
              <a:t>multiple levels, for carrying smaller animals.</a:t>
            </a:r>
            <a:br>
              <a:rPr lang="en-US" sz="2000" dirty="0"/>
            </a:b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573" y="1981200"/>
            <a:ext cx="4166040" cy="2819400"/>
          </a:xfrm>
          <a:prstGeom prst="rect">
            <a:avLst/>
          </a:prstGeom>
        </p:spPr>
      </p:pic>
    </p:spTree>
    <p:extLst>
      <p:ext uri="{BB962C8B-B14F-4D97-AF65-F5344CB8AC3E}">
        <p14:creationId xmlns:p14="http://schemas.microsoft.com/office/powerpoint/2010/main" val="283684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0" y="1828800"/>
            <a:ext cx="4191000" cy="4622800"/>
          </a:xfrm>
        </p:spPr>
        <p:txBody>
          <a:bodyPr/>
          <a:lstStyle/>
          <a:p>
            <a:r>
              <a:rPr lang="en-US" sz="2000" b="1" dirty="0"/>
              <a:t>Refrigerated Boxcars</a:t>
            </a:r>
            <a:r>
              <a:rPr lang="en-US" sz="2000" dirty="0"/>
              <a:t> </a:t>
            </a:r>
            <a:r>
              <a:rPr lang="en-US" sz="2000" dirty="0" smtClean="0"/>
              <a:t>are </a:t>
            </a:r>
            <a:r>
              <a:rPr lang="en-US" sz="2000" dirty="0"/>
              <a:t>designed to get fresh produce to market across longer distances. </a:t>
            </a:r>
            <a:endParaRPr lang="en-US" sz="2000" dirty="0" smtClean="0"/>
          </a:p>
          <a:p>
            <a:r>
              <a:rPr lang="en-US" sz="2000" dirty="0" smtClean="0"/>
              <a:t>These </a:t>
            </a:r>
            <a:r>
              <a:rPr lang="en-US" sz="2000" dirty="0"/>
              <a:t>modified boxcars </a:t>
            </a:r>
            <a:r>
              <a:rPr lang="en-US" sz="2000" dirty="0" smtClean="0"/>
              <a:t>have </a:t>
            </a:r>
            <a:r>
              <a:rPr lang="en-US" sz="2000" dirty="0"/>
              <a:t>insulated floors, roof, and walls, to keep the sun and outside temperatures from affecting the freight. </a:t>
            </a:r>
            <a:endParaRPr lang="en-US" sz="2000" dirty="0" smtClean="0"/>
          </a:p>
          <a:p>
            <a:r>
              <a:rPr lang="en-US" sz="2000" dirty="0" smtClean="0"/>
              <a:t>Modern </a:t>
            </a:r>
            <a:r>
              <a:rPr lang="en-US" sz="2000" dirty="0"/>
              <a:t>Refrigerated Boxcars have </a:t>
            </a:r>
            <a:r>
              <a:rPr lang="en-US" sz="2000" dirty="0" smtClean="0"/>
              <a:t>a </a:t>
            </a:r>
            <a:r>
              <a:rPr lang="en-US" sz="2000" dirty="0"/>
              <a:t>refrigerator, similar to the one in your kitchen, with a generator and a fuel tank on each of these cars.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000" b="2682"/>
          <a:stretch/>
        </p:blipFill>
        <p:spPr>
          <a:xfrm>
            <a:off x="4648200" y="1828800"/>
            <a:ext cx="4236078" cy="2667000"/>
          </a:xfrm>
          <a:prstGeom prst="rect">
            <a:avLst/>
          </a:prstGeom>
        </p:spPr>
      </p:pic>
    </p:spTree>
    <p:extLst>
      <p:ext uri="{BB962C8B-B14F-4D97-AF65-F5344CB8AC3E}">
        <p14:creationId xmlns:p14="http://schemas.microsoft.com/office/powerpoint/2010/main" val="123586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0" y="1752600"/>
            <a:ext cx="4267201" cy="4699000"/>
          </a:xfrm>
        </p:spPr>
        <p:txBody>
          <a:bodyPr/>
          <a:lstStyle/>
          <a:p>
            <a:r>
              <a:rPr lang="en-US" sz="2000" b="1" dirty="0"/>
              <a:t>Hoppers</a:t>
            </a:r>
            <a:r>
              <a:rPr lang="en-US" sz="2000" dirty="0"/>
              <a:t> look like a gondola with their tall sides, </a:t>
            </a:r>
            <a:endParaRPr lang="en-US" sz="2000" dirty="0" smtClean="0"/>
          </a:p>
          <a:p>
            <a:r>
              <a:rPr lang="en-US" sz="2000" dirty="0" smtClean="0"/>
              <a:t>These </a:t>
            </a:r>
            <a:r>
              <a:rPr lang="en-US" sz="2000" dirty="0"/>
              <a:t>cars are meant to have freight (rocks, coal, etc.) dropped into the top, but are unloaded through the chutes at the bottom of the car. </a:t>
            </a:r>
            <a:endParaRPr lang="en-US" sz="2000" dirty="0" smtClean="0"/>
          </a:p>
          <a:p>
            <a:r>
              <a:rPr lang="en-US" sz="2000" dirty="0" smtClean="0"/>
              <a:t>These </a:t>
            </a:r>
            <a:r>
              <a:rPr lang="en-US" sz="2000" dirty="0"/>
              <a:t>cars have steep, angular sides on the inside of the car, to help the freight move out when the discharge ports are opened.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990"/>
          <a:stretch/>
        </p:blipFill>
        <p:spPr>
          <a:xfrm>
            <a:off x="4512734" y="1752600"/>
            <a:ext cx="4318600" cy="2590800"/>
          </a:xfrm>
          <a:prstGeom prst="rect">
            <a:avLst/>
          </a:prstGeom>
        </p:spPr>
      </p:pic>
    </p:spTree>
    <p:extLst>
      <p:ext uri="{BB962C8B-B14F-4D97-AF65-F5344CB8AC3E}">
        <p14:creationId xmlns:p14="http://schemas.microsoft.com/office/powerpoint/2010/main" val="72026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startAt="2"/>
            </a:pPr>
            <a:r>
              <a:rPr lang="en-US" sz="1600" dirty="0" smtClean="0"/>
              <a:t>Do </a:t>
            </a:r>
            <a:r>
              <a:rPr lang="en-US" sz="1600" dirty="0"/>
              <a:t>the following:</a:t>
            </a:r>
          </a:p>
          <a:p>
            <a:pPr lvl="1">
              <a:buFont typeface="+mj-lt"/>
              <a:buAutoNum type="alphaLcPeriod"/>
            </a:pPr>
            <a:r>
              <a:rPr lang="en-US" sz="1600" b="0" dirty="0"/>
              <a:t>Explain the purpose and formation of Amtrak. Explain, by the use of a timetable, a plan for making a trip by rail between two cities at least 500 miles apart. List the times of departure and arrival at your destination, the train number, and the type of service you want.</a:t>
            </a:r>
          </a:p>
          <a:p>
            <a:pPr lvl="1">
              <a:buFont typeface="+mj-lt"/>
              <a:buAutoNum type="alphaLcPeriod"/>
            </a:pPr>
            <a:r>
              <a:rPr lang="en-US" sz="1600" b="0" dirty="0"/>
              <a:t>List and explain the various forms of public/mass transit using rail.</a:t>
            </a:r>
          </a:p>
          <a:p>
            <a:pPr>
              <a:buFont typeface="+mj-lt"/>
              <a:buAutoNum type="arabicPeriod" startAt="2"/>
            </a:pPr>
            <a:r>
              <a:rPr lang="en-US" sz="1600" dirty="0"/>
              <a:t>Do ONE of the following:</a:t>
            </a:r>
          </a:p>
          <a:p>
            <a:pPr lvl="1">
              <a:buFont typeface="+mj-lt"/>
              <a:buAutoNum type="alphaLcPeriod"/>
            </a:pPr>
            <a:r>
              <a:rPr lang="en-US" sz="1600" b="0" dirty="0"/>
              <a:t>Name four departments of a railroad company. Describe what each department does. </a:t>
            </a:r>
          </a:p>
          <a:p>
            <a:pPr lvl="1">
              <a:buFont typeface="+mj-lt"/>
              <a:buAutoNum type="alphaLcPeriod"/>
            </a:pPr>
            <a:r>
              <a:rPr lang="en-US" sz="1600" b="0" dirty="0"/>
              <a:t>Tell about the opportunities in railroading that interest you most and why.</a:t>
            </a:r>
          </a:p>
          <a:p>
            <a:pPr lvl="1">
              <a:buFont typeface="+mj-lt"/>
              <a:buAutoNum type="alphaLcPeriod"/>
            </a:pPr>
            <a:r>
              <a:rPr lang="en-US" sz="1600" b="0" dirty="0"/>
              <a:t>Name four rail support industries, Describe the function of each one.</a:t>
            </a:r>
          </a:p>
          <a:p>
            <a:pPr lvl="1">
              <a:buFont typeface="+mj-lt"/>
              <a:buAutoNum type="alphaLcPeriod"/>
            </a:pPr>
            <a:r>
              <a:rPr lang="en-US" sz="1600" b="0" dirty="0"/>
              <a:t>With your parent's and counselor's approval, interview someone employed in the rail industry. Learn what that person does and how this person became interested in railroading. Find out what type of schooling and training are required for this position</a:t>
            </a:r>
            <a:r>
              <a:rPr lang="en-US" sz="1600" b="0" dirty="0" smtClean="0"/>
              <a:t>.</a:t>
            </a:r>
            <a:endParaRPr lang="en-US" sz="1600" b="0" dirty="0"/>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extLst>
      <p:ext uri="{BB962C8B-B14F-4D97-AF65-F5344CB8AC3E}">
        <p14:creationId xmlns:p14="http://schemas.microsoft.com/office/powerpoint/2010/main" val="2296218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141286" y="1752600"/>
            <a:ext cx="4049713" cy="4699000"/>
          </a:xfrm>
        </p:spPr>
        <p:txBody>
          <a:bodyPr/>
          <a:lstStyle/>
          <a:p>
            <a:r>
              <a:rPr lang="en-US" sz="2000" dirty="0"/>
              <a:t>A </a:t>
            </a:r>
            <a:r>
              <a:rPr lang="en-US" sz="2000" b="1" dirty="0"/>
              <a:t>tank car</a:t>
            </a:r>
            <a:r>
              <a:rPr lang="en-US" sz="2000" dirty="0"/>
              <a:t> </a:t>
            </a:r>
            <a:r>
              <a:rPr lang="en-US" sz="2000" dirty="0" smtClean="0"/>
              <a:t> </a:t>
            </a:r>
            <a:r>
              <a:rPr lang="en-US" sz="2000" dirty="0"/>
              <a:t>is a type of railroad car </a:t>
            </a:r>
            <a:r>
              <a:rPr lang="en-US" sz="2000" dirty="0" smtClean="0"/>
              <a:t>or </a:t>
            </a:r>
            <a:r>
              <a:rPr lang="en-US" sz="2000" dirty="0"/>
              <a:t>rolling stock designed to transport liquid and gaseous commodities</a:t>
            </a:r>
            <a:r>
              <a:rPr lang="en-US" sz="2000" dirty="0" smtClean="0"/>
              <a:t>. </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752600"/>
            <a:ext cx="4605867" cy="2590800"/>
          </a:xfrm>
          <a:prstGeom prst="rect">
            <a:avLst/>
          </a:prstGeom>
        </p:spPr>
      </p:pic>
    </p:spTree>
    <p:extLst>
      <p:ext uri="{BB962C8B-B14F-4D97-AF65-F5344CB8AC3E}">
        <p14:creationId xmlns:p14="http://schemas.microsoft.com/office/powerpoint/2010/main" val="276326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304800" y="1828800"/>
            <a:ext cx="4191001" cy="4622800"/>
          </a:xfrm>
        </p:spPr>
        <p:txBody>
          <a:bodyPr/>
          <a:lstStyle/>
          <a:p>
            <a:r>
              <a:rPr lang="en-US" sz="2000" dirty="0"/>
              <a:t>A caboose </a:t>
            </a:r>
            <a:r>
              <a:rPr lang="en-US" sz="2000" dirty="0" smtClean="0"/>
              <a:t>was </a:t>
            </a:r>
            <a:r>
              <a:rPr lang="en-US" sz="2000" dirty="0"/>
              <a:t>a manned North American railroad car coupled at the end of a freight train. </a:t>
            </a:r>
            <a:endParaRPr lang="en-US" sz="2000" dirty="0" smtClean="0"/>
          </a:p>
          <a:p>
            <a:r>
              <a:rPr lang="en-US" sz="2000" dirty="0" smtClean="0"/>
              <a:t>Cabooses provided </a:t>
            </a:r>
            <a:r>
              <a:rPr lang="en-US" sz="2000" dirty="0"/>
              <a:t>shelter for crew at the end of a train, who were formerly required in switching and shunting, keeping a lookout for load shifting, damage to equipment and cargo, and overheating axles.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067" y="1752600"/>
            <a:ext cx="4114800" cy="2743200"/>
          </a:xfrm>
          <a:prstGeom prst="rect">
            <a:avLst/>
          </a:prstGeom>
        </p:spPr>
      </p:pic>
    </p:spTree>
    <p:extLst>
      <p:ext uri="{BB962C8B-B14F-4D97-AF65-F5344CB8AC3E}">
        <p14:creationId xmlns:p14="http://schemas.microsoft.com/office/powerpoint/2010/main" val="66461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Railcars</a:t>
            </a:r>
            <a:endParaRPr lang="en-US" dirty="0"/>
          </a:p>
        </p:txBody>
      </p:sp>
      <p:sp>
        <p:nvSpPr>
          <p:cNvPr id="3" name="Content Placeholder 2"/>
          <p:cNvSpPr>
            <a:spLocks noGrp="1"/>
          </p:cNvSpPr>
          <p:nvPr>
            <p:ph idx="1"/>
          </p:nvPr>
        </p:nvSpPr>
        <p:spPr>
          <a:xfrm>
            <a:off x="228600" y="1828800"/>
            <a:ext cx="4114801" cy="4622800"/>
          </a:xfrm>
        </p:spPr>
        <p:txBody>
          <a:bodyPr/>
          <a:lstStyle/>
          <a:p>
            <a:r>
              <a:rPr lang="en-US" sz="2000" dirty="0"/>
              <a:t>A passenger car is an item of railway rolling stock that is designed to carry passengers. </a:t>
            </a:r>
            <a:endParaRPr lang="en-US" sz="2000" dirty="0" smtClean="0"/>
          </a:p>
          <a:p>
            <a:r>
              <a:rPr lang="en-US" sz="2000" dirty="0" smtClean="0"/>
              <a:t>The </a:t>
            </a:r>
            <a:r>
              <a:rPr lang="en-US" sz="2000" dirty="0"/>
              <a:t>term passenger car can also be associated with a sleeping car, a baggage car, a dining car, railway post office and prisoner transport cars.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905000"/>
            <a:ext cx="4343400" cy="2922146"/>
          </a:xfrm>
          <a:prstGeom prst="rect">
            <a:avLst/>
          </a:prstGeom>
        </p:spPr>
      </p:pic>
    </p:spTree>
    <p:extLst>
      <p:ext uri="{BB962C8B-B14F-4D97-AF65-F5344CB8AC3E}">
        <p14:creationId xmlns:p14="http://schemas.microsoft.com/office/powerpoint/2010/main" val="3866025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1</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Name three types of modern freight trains. Explain why unit trains are more efficient than mixed freight trains.</a:t>
            </a:r>
          </a:p>
          <a:p>
            <a:pPr lvl="1">
              <a:buFont typeface="+mj-lt"/>
              <a:buAutoNum type="alphaLcPeriod"/>
            </a:pPr>
            <a:r>
              <a:rPr lang="en-US" sz="1600" b="0" dirty="0">
                <a:solidFill>
                  <a:schemeClr val="tx1"/>
                </a:solidFill>
              </a:rPr>
              <a:t>Name one Class I or regional railroad. Explain what major cities it serves, the locations of major terminals, service facilities, and crew change points, and the major commodities it carries.</a:t>
            </a:r>
          </a:p>
          <a:p>
            <a:pPr lvl="1">
              <a:buFont typeface="+mj-lt"/>
              <a:buAutoNum type="alphaLcPeriod"/>
            </a:pPr>
            <a:r>
              <a:rPr lang="en-US" sz="1600" b="0" dirty="0">
                <a:solidFill>
                  <a:schemeClr val="tx1"/>
                </a:solidFill>
              </a:rPr>
              <a:t>Using models or pictures, identify 10 types of railroad freight or passenger cars. Explain the purpose of each type of car.</a:t>
            </a:r>
          </a:p>
          <a:p>
            <a:pPr lvl="1">
              <a:buFont typeface="+mj-lt"/>
              <a:buAutoNum type="alphaLcPeriod"/>
            </a:pPr>
            <a:r>
              <a:rPr lang="en-US" sz="1600" b="0" dirty="0">
                <a:solidFill>
                  <a:srgbClr val="C00000"/>
                </a:solidFill>
              </a:rPr>
              <a:t>Explain how a modern diesel or electric locomotive develops power. Explain the terms dynamic braking and radial steering trucks.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4112943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Train Power</a:t>
            </a:r>
            <a:endParaRPr lang="en-US" dirty="0"/>
          </a:p>
        </p:txBody>
      </p:sp>
      <p:sp>
        <p:nvSpPr>
          <p:cNvPr id="3" name="Content Placeholder 2"/>
          <p:cNvSpPr>
            <a:spLocks noGrp="1"/>
          </p:cNvSpPr>
          <p:nvPr>
            <p:ph idx="1"/>
          </p:nvPr>
        </p:nvSpPr>
        <p:spPr>
          <a:xfrm>
            <a:off x="76200" y="1981200"/>
            <a:ext cx="3733801" cy="4470400"/>
          </a:xfrm>
        </p:spPr>
        <p:txBody>
          <a:bodyPr/>
          <a:lstStyle/>
          <a:p>
            <a:r>
              <a:rPr lang="en-US" sz="1800" dirty="0" smtClean="0"/>
              <a:t>A diesel-electric locomotive, the most common locomotive in service today, has a main diesel engine, which runs a large generator.</a:t>
            </a:r>
          </a:p>
          <a:p>
            <a:r>
              <a:rPr lang="en-US" sz="1800" dirty="0" smtClean="0"/>
              <a:t>The generator produces electricity to power the electric traction motors, which are mounted – one per axle – on the power trucks.</a:t>
            </a:r>
            <a:endParaRPr lang="en-US" sz="1600" dirty="0"/>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133600"/>
            <a:ext cx="4559300" cy="2463800"/>
          </a:xfrm>
          <a:prstGeom prst="rect">
            <a:avLst/>
          </a:prstGeom>
        </p:spPr>
      </p:pic>
    </p:spTree>
    <p:extLst>
      <p:ext uri="{BB962C8B-B14F-4D97-AF65-F5344CB8AC3E}">
        <p14:creationId xmlns:p14="http://schemas.microsoft.com/office/powerpoint/2010/main" val="352102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Dynamic Braking</a:t>
            </a:r>
            <a:endParaRPr lang="en-US" dirty="0"/>
          </a:p>
        </p:txBody>
      </p:sp>
      <p:sp>
        <p:nvSpPr>
          <p:cNvPr id="3" name="Content Placeholder 2"/>
          <p:cNvSpPr>
            <a:spLocks noGrp="1"/>
          </p:cNvSpPr>
          <p:nvPr>
            <p:ph idx="1"/>
          </p:nvPr>
        </p:nvSpPr>
        <p:spPr>
          <a:xfrm>
            <a:off x="381000" y="1905000"/>
            <a:ext cx="4648201" cy="4724400"/>
          </a:xfrm>
        </p:spPr>
        <p:txBody>
          <a:bodyPr/>
          <a:lstStyle/>
          <a:p>
            <a:r>
              <a:rPr lang="en-US" sz="1600" dirty="0" smtClean="0"/>
              <a:t>A train typically stops by using an air brake system, which allows the engineer to apply the brakes to all cars at once by forcing the brake shoes against the wheel rims with air pressure.</a:t>
            </a:r>
            <a:endParaRPr lang="en-US" sz="1600" dirty="0"/>
          </a:p>
          <a:p>
            <a:r>
              <a:rPr lang="en-US" sz="1600" dirty="0" smtClean="0"/>
              <a:t>On locomotives with electric drive motors, an electromagnetic system allows the motors to act as temporary generators during deceleration. </a:t>
            </a:r>
          </a:p>
          <a:p>
            <a:r>
              <a:rPr lang="en-US" sz="1600" dirty="0" smtClean="0"/>
              <a:t>The electrical current produced during braking is directed to large resistors, converted to heat, and then released into the atmosphere. </a:t>
            </a:r>
          </a:p>
          <a:p>
            <a:r>
              <a:rPr lang="en-US" sz="1600" dirty="0" smtClean="0"/>
              <a:t>This is known as </a:t>
            </a:r>
            <a:r>
              <a:rPr lang="en-US" sz="1600" b="1" dirty="0" smtClean="0"/>
              <a:t>Dynamic Braking.</a:t>
            </a:r>
            <a:r>
              <a:rPr lang="en-US" sz="1600" dirty="0" smtClean="0"/>
              <a:t> </a:t>
            </a:r>
          </a:p>
          <a:p>
            <a:r>
              <a:rPr lang="en-US" sz="1600" dirty="0" smtClean="0"/>
              <a:t>By </a:t>
            </a:r>
            <a:r>
              <a:rPr lang="en-US" sz="1600" dirty="0"/>
              <a:t>doing this, the motors are harder to turn, which </a:t>
            </a:r>
            <a:r>
              <a:rPr lang="en-US" sz="1600" dirty="0" smtClean="0"/>
              <a:t>effectively slows </a:t>
            </a:r>
            <a:r>
              <a:rPr lang="en-US" sz="1600" dirty="0"/>
              <a:t>the train </a:t>
            </a:r>
            <a:r>
              <a:rPr lang="en-US" sz="1600" dirty="0" smtClean="0"/>
              <a:t>down </a:t>
            </a:r>
            <a:r>
              <a:rPr lang="en-US" sz="1600" dirty="0"/>
              <a:t>without using the </a:t>
            </a:r>
            <a:r>
              <a:rPr lang="en-US" sz="1600" dirty="0" smtClean="0"/>
              <a:t>air brakes saving wear and tear on the brake shoes and wheel rims.</a:t>
            </a:r>
          </a:p>
          <a:p>
            <a:endParaRPr lang="en-US" sz="1600" dirty="0"/>
          </a:p>
        </p:txBody>
      </p:sp>
      <p:pic>
        <p:nvPicPr>
          <p:cNvPr id="8" name="Picture 7"/>
          <p:cNvPicPr>
            <a:picLocks noChangeAspect="1"/>
          </p:cNvPicPr>
          <p:nvPr/>
        </p:nvPicPr>
        <p:blipFill>
          <a:blip r:embed="rId2"/>
          <a:stretch>
            <a:fillRect/>
          </a:stretch>
        </p:blipFill>
        <p:spPr>
          <a:xfrm>
            <a:off x="5181600" y="2667000"/>
            <a:ext cx="3581400" cy="2686050"/>
          </a:xfrm>
          <a:prstGeom prst="rect">
            <a:avLst/>
          </a:prstGeom>
        </p:spPr>
      </p:pic>
      <p:sp>
        <p:nvSpPr>
          <p:cNvPr id="9" name="TextBox 8"/>
          <p:cNvSpPr txBox="1"/>
          <p:nvPr/>
        </p:nvSpPr>
        <p:spPr>
          <a:xfrm>
            <a:off x="5181600" y="2209800"/>
            <a:ext cx="3581400" cy="369332"/>
          </a:xfrm>
          <a:prstGeom prst="rect">
            <a:avLst/>
          </a:prstGeom>
          <a:noFill/>
        </p:spPr>
        <p:txBody>
          <a:bodyPr wrap="square" rtlCol="0">
            <a:spAutoFit/>
          </a:bodyPr>
          <a:lstStyle/>
          <a:p>
            <a:pPr algn="ctr"/>
            <a:r>
              <a:rPr lang="en-US" dirty="0" smtClean="0">
                <a:solidFill>
                  <a:schemeClr val="bg1"/>
                </a:solidFill>
              </a:rPr>
              <a:t>Cooling Grill for Brake Resistors</a:t>
            </a:r>
            <a:endParaRPr lang="en-US" dirty="0">
              <a:solidFill>
                <a:schemeClr val="bg1"/>
              </a:solidFill>
            </a:endParaRPr>
          </a:p>
        </p:txBody>
      </p:sp>
      <p:cxnSp>
        <p:nvCxnSpPr>
          <p:cNvPr id="11" name="Straight Arrow Connector 10"/>
          <p:cNvCxnSpPr>
            <a:stCxn id="9" idx="2"/>
          </p:cNvCxnSpPr>
          <p:nvPr/>
        </p:nvCxnSpPr>
        <p:spPr>
          <a:xfrm flipH="1">
            <a:off x="6400800" y="2579132"/>
            <a:ext cx="571500" cy="926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7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Radial Steering Trucks</a:t>
            </a:r>
            <a:endParaRPr lang="en-US" dirty="0"/>
          </a:p>
        </p:txBody>
      </p:sp>
      <p:sp>
        <p:nvSpPr>
          <p:cNvPr id="3" name="Content Placeholder 2"/>
          <p:cNvSpPr>
            <a:spLocks noGrp="1"/>
          </p:cNvSpPr>
          <p:nvPr>
            <p:ph idx="1"/>
          </p:nvPr>
        </p:nvSpPr>
        <p:spPr>
          <a:xfrm>
            <a:off x="381000" y="4953001"/>
            <a:ext cx="8534400" cy="1676400"/>
          </a:xfrm>
        </p:spPr>
        <p:txBody>
          <a:bodyPr/>
          <a:lstStyle/>
          <a:p>
            <a:r>
              <a:rPr lang="en-US" sz="1800" dirty="0" smtClean="0"/>
              <a:t>A locomotive’s “trucks” are the complete assemblies of driving wheels, axles, gearboxes, brakes, coil springs, and other parts – mounted in a frame.</a:t>
            </a:r>
          </a:p>
          <a:p>
            <a:r>
              <a:rPr lang="en-US" sz="1800" dirty="0" smtClean="0"/>
              <a:t>Radial steering trucks are hinged to flex and steer the wheels smoothly through curves. </a:t>
            </a:r>
          </a:p>
          <a:p>
            <a:r>
              <a:rPr lang="en-US" sz="1800" dirty="0" smtClean="0"/>
              <a:t>These trucks reduce wheel and track wear and provide better adhesion.</a:t>
            </a:r>
            <a:r>
              <a:rPr lang="en-US" sz="1600" dirty="0"/>
              <a:t/>
            </a:r>
            <a:br>
              <a:rPr lang="en-US" sz="1600" dirty="0"/>
            </a:br>
            <a:endParaRPr lang="en-US" sz="1600" dirty="0"/>
          </a:p>
        </p:txBody>
      </p:sp>
      <p:pic>
        <p:nvPicPr>
          <p:cNvPr id="8" name="Picture 7"/>
          <p:cNvPicPr>
            <a:picLocks noChangeAspect="1"/>
          </p:cNvPicPr>
          <p:nvPr/>
        </p:nvPicPr>
        <p:blipFill>
          <a:blip r:embed="rId2"/>
          <a:stretch>
            <a:fillRect/>
          </a:stretch>
        </p:blipFill>
        <p:spPr>
          <a:xfrm>
            <a:off x="990600" y="1295400"/>
            <a:ext cx="7086600" cy="3556123"/>
          </a:xfrm>
          <a:prstGeom prst="rect">
            <a:avLst/>
          </a:prstGeom>
        </p:spPr>
      </p:pic>
    </p:spTree>
    <p:extLst>
      <p:ext uri="{BB962C8B-B14F-4D97-AF65-F5344CB8AC3E}">
        <p14:creationId xmlns:p14="http://schemas.microsoft.com/office/powerpoint/2010/main" val="1562400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2</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the following:</a:t>
            </a:r>
          </a:p>
          <a:p>
            <a:pPr lvl="1">
              <a:buFont typeface="+mj-lt"/>
              <a:buAutoNum type="alphaLcPeriod"/>
            </a:pPr>
            <a:r>
              <a:rPr lang="en-US" sz="1600" b="0" dirty="0">
                <a:solidFill>
                  <a:srgbClr val="C00000"/>
                </a:solidFill>
              </a:rPr>
              <a:t>Explain the purpose and formation of Amtrak. Explain, by the use of a timetable, a plan for making a trip by rail between two cities at least 500 miles apart. List the times of departure and arrival at your destination, the train number, and the type of service you want.</a:t>
            </a:r>
          </a:p>
          <a:p>
            <a:pPr lvl="1">
              <a:buFont typeface="+mj-lt"/>
              <a:buAutoNum type="alphaLcPeriod"/>
            </a:pPr>
            <a:r>
              <a:rPr lang="en-US" sz="1600" b="0" dirty="0">
                <a:solidFill>
                  <a:schemeClr val="tx1"/>
                </a:solidFill>
              </a:rPr>
              <a:t>List and explain the various forms of public/mass transit using rail.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299374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Amtrak</a:t>
            </a:r>
            <a:endParaRPr lang="en-US" dirty="0"/>
          </a:p>
        </p:txBody>
      </p:sp>
      <p:sp>
        <p:nvSpPr>
          <p:cNvPr id="3" name="Content Placeholder 2"/>
          <p:cNvSpPr>
            <a:spLocks noGrp="1"/>
          </p:cNvSpPr>
          <p:nvPr>
            <p:ph idx="1"/>
          </p:nvPr>
        </p:nvSpPr>
        <p:spPr>
          <a:xfrm>
            <a:off x="304801" y="1752600"/>
            <a:ext cx="4876799" cy="4953000"/>
          </a:xfrm>
        </p:spPr>
        <p:txBody>
          <a:bodyPr/>
          <a:lstStyle/>
          <a:p>
            <a:pPr marL="0" indent="0">
              <a:buNone/>
            </a:pPr>
            <a:r>
              <a:rPr lang="en-US" sz="2000" b="1" dirty="0" smtClean="0"/>
              <a:t>America’s Passenger Rail Service</a:t>
            </a:r>
          </a:p>
          <a:p>
            <a:r>
              <a:rPr lang="en-US" sz="1600" dirty="0" smtClean="0"/>
              <a:t>In 1971, the U.S. Congress created the National Railroad Passenger Corporation known as Amtrak.</a:t>
            </a:r>
          </a:p>
          <a:p>
            <a:r>
              <a:rPr lang="en-US" sz="1600" dirty="0" smtClean="0"/>
              <a:t>It’s purpose was to take over and operate the nation’s intercity passenger rail service to relieve the nation’s private railroads of all passenger service, which had become unprofitable because of competition from automobiles and airplanes.</a:t>
            </a:r>
          </a:p>
          <a:p>
            <a:r>
              <a:rPr lang="en-US" sz="1600" dirty="0" smtClean="0"/>
              <a:t>In 2018, Amtrak served 31.7 million passengers a year over 21,400 miles of track, almost all of it owned by the Class I freight railroads.</a:t>
            </a:r>
          </a:p>
          <a:p>
            <a:r>
              <a:rPr lang="en-US" sz="1600" dirty="0" smtClean="0"/>
              <a:t>The exception is the Northeast Corridor where Amtrak owns and maintains most of the high speed electrified rail line between Boston, MA and Washington, D.C.</a:t>
            </a:r>
            <a:endParaRPr lang="en-US" sz="1600" dirty="0"/>
          </a:p>
        </p:txBody>
      </p:sp>
      <p:pic>
        <p:nvPicPr>
          <p:cNvPr id="7" name="Picture 6"/>
          <p:cNvPicPr>
            <a:picLocks noChangeAspect="1"/>
          </p:cNvPicPr>
          <p:nvPr/>
        </p:nvPicPr>
        <p:blipFill>
          <a:blip r:embed="rId2"/>
          <a:stretch>
            <a:fillRect/>
          </a:stretch>
        </p:blipFill>
        <p:spPr>
          <a:xfrm>
            <a:off x="5334000" y="1905000"/>
            <a:ext cx="3543299" cy="2362200"/>
          </a:xfrm>
          <a:prstGeom prst="rect">
            <a:avLst/>
          </a:prstGeom>
        </p:spPr>
      </p:pic>
    </p:spTree>
    <p:extLst>
      <p:ext uri="{BB962C8B-B14F-4D97-AF65-F5344CB8AC3E}">
        <p14:creationId xmlns:p14="http://schemas.microsoft.com/office/powerpoint/2010/main" val="1299167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t>
            </a:r>
            <a:r>
              <a:rPr lang="en-US" dirty="0"/>
              <a:t>a </a:t>
            </a:r>
            <a:r>
              <a:rPr lang="en-US" dirty="0" smtClean="0"/>
              <a:t>500 mile trip </a:t>
            </a:r>
            <a:r>
              <a:rPr lang="en-US" dirty="0"/>
              <a:t>by train</a:t>
            </a:r>
          </a:p>
        </p:txBody>
      </p:sp>
      <p:sp>
        <p:nvSpPr>
          <p:cNvPr id="3" name="Content Placeholder 2"/>
          <p:cNvSpPr>
            <a:spLocks noGrp="1"/>
          </p:cNvSpPr>
          <p:nvPr>
            <p:ph idx="1"/>
          </p:nvPr>
        </p:nvSpPr>
        <p:spPr>
          <a:xfrm>
            <a:off x="304800" y="1752600"/>
            <a:ext cx="8458200" cy="4876800"/>
          </a:xfrm>
        </p:spPr>
        <p:txBody>
          <a:bodyPr/>
          <a:lstStyle/>
          <a:p>
            <a:r>
              <a:rPr lang="en-US" sz="1800" dirty="0" smtClean="0"/>
              <a:t>Use </a:t>
            </a:r>
            <a:r>
              <a:rPr lang="en-US" sz="1800" dirty="0"/>
              <a:t>the Amtrak </a:t>
            </a:r>
            <a:r>
              <a:rPr lang="en-US" sz="1800" dirty="0" smtClean="0"/>
              <a:t>website by clicking on the Amtrak icon </a:t>
            </a:r>
            <a:r>
              <a:rPr lang="en-US" sz="1800" dirty="0"/>
              <a:t>to plan your trip</a:t>
            </a:r>
            <a:r>
              <a:rPr lang="en-US" sz="1800" dirty="0" smtClean="0"/>
              <a:t>. </a:t>
            </a:r>
            <a:endParaRPr lang="en-US" sz="1800" dirty="0"/>
          </a:p>
          <a:p>
            <a:r>
              <a:rPr lang="en-US" sz="1800" dirty="0" smtClean="0"/>
              <a:t>You </a:t>
            </a:r>
            <a:r>
              <a:rPr lang="en-US" sz="1800" dirty="0"/>
              <a:t>do NOT have to buy </a:t>
            </a:r>
            <a:r>
              <a:rPr lang="en-US" sz="1800" dirty="0" smtClean="0"/>
              <a:t>tickets. </a:t>
            </a:r>
            <a:r>
              <a:rPr lang="en-US" sz="1800" dirty="0"/>
              <a:t>Remember what you need to list for this part;</a:t>
            </a:r>
          </a:p>
          <a:p>
            <a:pPr lvl="1"/>
            <a:r>
              <a:rPr lang="en-US" sz="1400" b="0" dirty="0"/>
              <a:t>Departure </a:t>
            </a:r>
            <a:r>
              <a:rPr lang="en-US" sz="1400" b="0" dirty="0" smtClean="0"/>
              <a:t>City:</a:t>
            </a:r>
          </a:p>
          <a:p>
            <a:pPr lvl="1"/>
            <a:r>
              <a:rPr lang="en-US" sz="1400" b="0" dirty="0" smtClean="0"/>
              <a:t>Destination </a:t>
            </a:r>
            <a:r>
              <a:rPr lang="en-US" sz="1400" b="0" dirty="0"/>
              <a:t>City:</a:t>
            </a:r>
            <a:br>
              <a:rPr lang="en-US" sz="1400" b="0" dirty="0"/>
            </a:br>
            <a:r>
              <a:rPr lang="en-US" sz="1400" b="0" dirty="0"/>
              <a:t>(The two cities must be more than 500 miles apart.)</a:t>
            </a:r>
          </a:p>
          <a:p>
            <a:pPr lvl="1"/>
            <a:r>
              <a:rPr lang="en-US" sz="1400" b="0" dirty="0" smtClean="0"/>
              <a:t>Departure </a:t>
            </a:r>
            <a:r>
              <a:rPr lang="en-US" sz="1400" b="0" dirty="0"/>
              <a:t>date and time:</a:t>
            </a:r>
          </a:p>
          <a:p>
            <a:pPr lvl="1"/>
            <a:r>
              <a:rPr lang="en-US" sz="1400" b="0" dirty="0" smtClean="0"/>
              <a:t>Arrival </a:t>
            </a:r>
            <a:r>
              <a:rPr lang="en-US" sz="1400" b="0" dirty="0"/>
              <a:t>date and time:</a:t>
            </a:r>
          </a:p>
          <a:p>
            <a:pPr lvl="1"/>
            <a:r>
              <a:rPr lang="en-US" sz="1400" b="0" dirty="0" smtClean="0"/>
              <a:t>Train </a:t>
            </a:r>
            <a:r>
              <a:rPr lang="en-US" sz="1400" b="0" dirty="0"/>
              <a:t>Number(s):</a:t>
            </a:r>
            <a:br>
              <a:rPr lang="en-US" sz="1400" b="0" dirty="0"/>
            </a:br>
            <a:r>
              <a:rPr lang="en-US" sz="1400" b="0" dirty="0"/>
              <a:t>(If you connect with other trains or buses, make a note about them.)</a:t>
            </a:r>
          </a:p>
          <a:p>
            <a:pPr lvl="1"/>
            <a:r>
              <a:rPr lang="en-US" sz="1400" b="0" dirty="0"/>
              <a:t>Any services you would order, besides basic seating:</a:t>
            </a:r>
          </a:p>
          <a:p>
            <a:r>
              <a:rPr lang="en-US" sz="1800" dirty="0"/>
              <a:t>Remember, this can be a dream trip, where money isn't an obstacle. Think about the amount of time that you will be on the train. If the trip </a:t>
            </a:r>
            <a:r>
              <a:rPr lang="en-US" sz="1800" dirty="0" smtClean="0"/>
              <a:t>takes more than a day, </a:t>
            </a:r>
            <a:r>
              <a:rPr lang="en-US" sz="1800" dirty="0"/>
              <a:t>you may want to arrange for sleeping </a:t>
            </a:r>
            <a:r>
              <a:rPr lang="en-US" sz="1800" dirty="0" smtClean="0"/>
              <a:t>accommodations</a:t>
            </a:r>
            <a:r>
              <a:rPr lang="en-US" sz="1800" dirty="0"/>
              <a:t>. (What are your choices? What are the costs?) You may also want to arrange for meals on the train. (Will you pack food that will last without </a:t>
            </a:r>
            <a:r>
              <a:rPr lang="en-US" sz="1800" dirty="0" smtClean="0"/>
              <a:t>refrigeration, </a:t>
            </a:r>
            <a:r>
              <a:rPr lang="en-US" sz="1800" dirty="0"/>
              <a:t>or will you pay for food on the train? What options are offered?)</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2667000"/>
            <a:ext cx="2171700" cy="1447800"/>
          </a:xfrm>
          <a:prstGeom prst="rect">
            <a:avLst/>
          </a:prstGeom>
        </p:spPr>
      </p:pic>
    </p:spTree>
    <p:extLst>
      <p:ext uri="{BB962C8B-B14F-4D97-AF65-F5344CB8AC3E}">
        <p14:creationId xmlns:p14="http://schemas.microsoft.com/office/powerpoint/2010/main" val="4196420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startAt="4"/>
            </a:pPr>
            <a:r>
              <a:rPr lang="en-US" sz="1600" dirty="0" smtClean="0"/>
              <a:t>Explain </a:t>
            </a:r>
            <a:r>
              <a:rPr lang="en-US" sz="1600" dirty="0"/>
              <a:t>the purpose of Operation Lifesaver and its mission.</a:t>
            </a:r>
          </a:p>
          <a:p>
            <a:pPr>
              <a:buFont typeface="+mj-lt"/>
              <a:buAutoNum type="arabicPeriod" startAt="4"/>
            </a:pPr>
            <a:r>
              <a:rPr lang="en-US" sz="1600" dirty="0"/>
              <a:t>Do THREE of the following:</a:t>
            </a:r>
          </a:p>
          <a:p>
            <a:pPr lvl="1">
              <a:buFont typeface="+mj-lt"/>
              <a:buAutoNum type="alphaLcPeriod"/>
            </a:pPr>
            <a:r>
              <a:rPr lang="en-US" sz="1600" b="0" dirty="0"/>
              <a:t>List five safety precautions that help make trains safer for workers and passengers.</a:t>
            </a:r>
          </a:p>
          <a:p>
            <a:pPr lvl="1">
              <a:buFont typeface="+mj-lt"/>
              <a:buAutoNum type="alphaLcPeriod"/>
            </a:pPr>
            <a:r>
              <a:rPr lang="en-US" sz="1600" b="0" dirty="0"/>
              <a:t>Explain to your merit badge counselor why safety around rights-of-way is important.</a:t>
            </a:r>
          </a:p>
          <a:p>
            <a:pPr lvl="1">
              <a:buFont typeface="+mj-lt"/>
              <a:buAutoNum type="alphaLcPeriod"/>
            </a:pPr>
            <a:r>
              <a:rPr lang="en-US" sz="1600" b="0" dirty="0"/>
              <a:t>List 10 safety tips to remember when you are near a railroad track (either on the ground or on a station platform) or aboard a train.</a:t>
            </a:r>
          </a:p>
          <a:p>
            <a:pPr lvl="1">
              <a:buFont typeface="+mj-lt"/>
              <a:buAutoNum type="alphaLcPeriod"/>
            </a:pPr>
            <a:r>
              <a:rPr lang="en-US" sz="1600" b="0" dirty="0"/>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t>Tell what an automobile driver can do to safely operate a car at grade crossings, and list three things an automobile driver should never do at a grade crossing.</a:t>
            </a:r>
          </a:p>
          <a:p>
            <a:pPr lvl="1">
              <a:buFont typeface="+mj-lt"/>
              <a:buAutoNum type="alphaLcPeriod"/>
            </a:pPr>
            <a:r>
              <a:rPr lang="en-US" sz="1600" b="0" dirty="0"/>
              <a:t>Tell how to report a malfunction of grade crossing warning devices.</a:t>
            </a:r>
          </a:p>
          <a:p>
            <a:pPr lvl="1">
              <a:buFont typeface="+mj-lt"/>
              <a:buAutoNum type="alphaLcPeriod"/>
            </a:pPr>
            <a:r>
              <a:rPr lang="en-US" sz="1600" b="0" dirty="0"/>
              <a:t>List safety precautions a pedestrian should follow at a public crossing</a:t>
            </a:r>
            <a:r>
              <a:rPr lang="en-US" sz="1600" b="0" dirty="0" smtClean="0"/>
              <a:t>.</a:t>
            </a:r>
            <a:endParaRPr lang="en-US" sz="1600" b="0" dirty="0"/>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extLst>
      <p:ext uri="{BB962C8B-B14F-4D97-AF65-F5344CB8AC3E}">
        <p14:creationId xmlns:p14="http://schemas.microsoft.com/office/powerpoint/2010/main" val="2340821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2</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the following:</a:t>
            </a:r>
          </a:p>
          <a:p>
            <a:pPr lvl="1">
              <a:buFont typeface="+mj-lt"/>
              <a:buAutoNum type="alphaLcPeriod"/>
            </a:pPr>
            <a:r>
              <a:rPr lang="en-US" sz="1600" b="0" dirty="0">
                <a:solidFill>
                  <a:schemeClr val="tx1"/>
                </a:solidFill>
              </a:rPr>
              <a:t>Explain the purpose and formation of Amtrak. Explain, by the use of a timetable, a plan for making a trip by rail between two cities at least 500 miles apart. List the times of departure and arrival at your destination, the train number, and the type of service you want.</a:t>
            </a:r>
          </a:p>
          <a:p>
            <a:pPr lvl="1">
              <a:buFont typeface="+mj-lt"/>
              <a:buAutoNum type="alphaLcPeriod"/>
            </a:pPr>
            <a:r>
              <a:rPr lang="en-US" sz="1600" b="0" dirty="0">
                <a:solidFill>
                  <a:srgbClr val="C00000"/>
                </a:solidFill>
              </a:rPr>
              <a:t>List and explain the various forms of public/mass transit using rail.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950657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0" y="1828800"/>
            <a:ext cx="3657599" cy="4622800"/>
          </a:xfrm>
        </p:spPr>
        <p:txBody>
          <a:bodyPr/>
          <a:lstStyle/>
          <a:p>
            <a:r>
              <a:rPr lang="en-US" sz="1800" dirty="0"/>
              <a:t>Light Rail trains usually use overhead electric power, electric motors under each coach, and using a rail gauge slightly different from standard trains. </a:t>
            </a:r>
            <a:endParaRPr lang="en-US" sz="1800" dirty="0" smtClean="0"/>
          </a:p>
          <a:p>
            <a:r>
              <a:rPr lang="en-US" sz="1800" dirty="0" smtClean="0"/>
              <a:t>They </a:t>
            </a:r>
            <a:r>
              <a:rPr lang="en-US" sz="1800" dirty="0"/>
              <a:t>normally operate away from regular train lines, and closer to metropolitan and urban </a:t>
            </a:r>
            <a:r>
              <a:rPr lang="en-US" sz="1800" dirty="0" smtClean="0"/>
              <a:t>population </a:t>
            </a:r>
            <a:r>
              <a:rPr lang="en-US" sz="1800" dirty="0"/>
              <a:t>centers</a:t>
            </a:r>
            <a:r>
              <a:rPr lang="en-US" sz="1800" dirty="0" smtClean="0"/>
              <a:t>.</a:t>
            </a:r>
          </a:p>
        </p:txBody>
      </p:sp>
      <p:pic>
        <p:nvPicPr>
          <p:cNvPr id="5" name="Picture 4"/>
          <p:cNvPicPr>
            <a:picLocks noChangeAspect="1"/>
          </p:cNvPicPr>
          <p:nvPr/>
        </p:nvPicPr>
        <p:blipFill>
          <a:blip r:embed="rId2"/>
          <a:stretch>
            <a:fillRect/>
          </a:stretch>
        </p:blipFill>
        <p:spPr>
          <a:xfrm>
            <a:off x="4191000" y="1828800"/>
            <a:ext cx="4558513" cy="3219450"/>
          </a:xfrm>
          <a:prstGeom prst="rect">
            <a:avLst/>
          </a:prstGeom>
        </p:spPr>
      </p:pic>
    </p:spTree>
    <p:extLst>
      <p:ext uri="{BB962C8B-B14F-4D97-AF65-F5344CB8AC3E}">
        <p14:creationId xmlns:p14="http://schemas.microsoft.com/office/powerpoint/2010/main" val="1528587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1" y="1828800"/>
            <a:ext cx="4343399" cy="4622800"/>
          </a:xfrm>
        </p:spPr>
        <p:txBody>
          <a:bodyPr/>
          <a:lstStyle/>
          <a:p>
            <a:r>
              <a:rPr lang="en-US" sz="1800" dirty="0"/>
              <a:t>A third rail, also known as a live rail, electric rail or conductor rail, is a method of providing electric power to a railway locomotive or train, through a semi-continuous rigid conductor placed alongside or between the rails of a railway track. </a:t>
            </a:r>
            <a:endParaRPr lang="en-US" sz="1800" dirty="0" smtClean="0"/>
          </a:p>
          <a:p>
            <a:r>
              <a:rPr lang="en-US" sz="1800" dirty="0" smtClean="0"/>
              <a:t>Third-Rail </a:t>
            </a:r>
            <a:r>
              <a:rPr lang="en-US" sz="1800" dirty="0"/>
              <a:t>Trains have power pick-ups below the train body.</a:t>
            </a:r>
          </a:p>
          <a:p>
            <a:r>
              <a:rPr lang="en-US" sz="1800" dirty="0" smtClean="0"/>
              <a:t>It </a:t>
            </a:r>
            <a:r>
              <a:rPr lang="en-US" sz="1800" dirty="0"/>
              <a:t>is used typically in a mass transit or rapid transit </a:t>
            </a:r>
            <a:r>
              <a:rPr lang="en-US" sz="1800" dirty="0" smtClean="0"/>
              <a:t>system.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4026216"/>
            <a:ext cx="3530242" cy="26476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76400"/>
            <a:ext cx="3530242" cy="2349817"/>
          </a:xfrm>
          <a:prstGeom prst="rect">
            <a:avLst/>
          </a:prstGeom>
        </p:spPr>
      </p:pic>
    </p:spTree>
    <p:extLst>
      <p:ext uri="{BB962C8B-B14F-4D97-AF65-F5344CB8AC3E}">
        <p14:creationId xmlns:p14="http://schemas.microsoft.com/office/powerpoint/2010/main" val="2353131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0" y="1828800"/>
            <a:ext cx="3657599" cy="4622800"/>
          </a:xfrm>
        </p:spPr>
        <p:txBody>
          <a:bodyPr/>
          <a:lstStyle/>
          <a:p>
            <a:r>
              <a:rPr lang="en-US" sz="1800" dirty="0" smtClean="0"/>
              <a:t>Subway trains are an </a:t>
            </a:r>
            <a:r>
              <a:rPr lang="en-US" sz="1800" dirty="0"/>
              <a:t>underground railway system used to transport large numbers of passengers within urban and suburban </a:t>
            </a:r>
            <a:r>
              <a:rPr lang="en-US" sz="1800" dirty="0" smtClean="0"/>
              <a:t>areas.</a:t>
            </a:r>
          </a:p>
          <a:p>
            <a:r>
              <a:rPr lang="en-US" sz="1800" dirty="0" smtClean="0"/>
              <a:t>Subways </a:t>
            </a:r>
            <a:r>
              <a:rPr lang="en-US" sz="1800" dirty="0"/>
              <a:t>are usually built under city </a:t>
            </a:r>
            <a:r>
              <a:rPr lang="en-US" sz="1800" dirty="0" smtClean="0"/>
              <a:t>streets.</a:t>
            </a:r>
          </a:p>
          <a:p>
            <a:r>
              <a:rPr lang="en-US" sz="1800" dirty="0" smtClean="0"/>
              <a:t>Underground </a:t>
            </a:r>
            <a:r>
              <a:rPr lang="en-US" sz="1800" dirty="0"/>
              <a:t>operation helps these trains run reliably during bad weather conditions</a:t>
            </a:r>
            <a:r>
              <a:rPr lang="en-US" sz="1800" dirty="0" smtClean="0"/>
              <a:t>.</a:t>
            </a:r>
          </a:p>
        </p:txBody>
      </p:sp>
      <p:pic>
        <p:nvPicPr>
          <p:cNvPr id="5" name="Picture 4"/>
          <p:cNvPicPr>
            <a:picLocks noChangeAspect="1"/>
          </p:cNvPicPr>
          <p:nvPr/>
        </p:nvPicPr>
        <p:blipFill>
          <a:blip r:embed="rId2"/>
          <a:stretch>
            <a:fillRect/>
          </a:stretch>
        </p:blipFill>
        <p:spPr>
          <a:xfrm>
            <a:off x="4104747" y="1811867"/>
            <a:ext cx="4842933" cy="2724150"/>
          </a:xfrm>
          <a:prstGeom prst="rect">
            <a:avLst/>
          </a:prstGeom>
        </p:spPr>
      </p:pic>
    </p:spTree>
    <p:extLst>
      <p:ext uri="{BB962C8B-B14F-4D97-AF65-F5344CB8AC3E}">
        <p14:creationId xmlns:p14="http://schemas.microsoft.com/office/powerpoint/2010/main" val="1302188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1" y="1828800"/>
            <a:ext cx="3581400" cy="4622800"/>
          </a:xfrm>
        </p:spPr>
        <p:txBody>
          <a:bodyPr/>
          <a:lstStyle/>
          <a:p>
            <a:r>
              <a:rPr lang="en-US" sz="1800" dirty="0"/>
              <a:t>Streetcars or </a:t>
            </a:r>
            <a:r>
              <a:rPr lang="en-US" sz="1800" dirty="0" smtClean="0"/>
              <a:t>Trolley Cars were </a:t>
            </a:r>
            <a:r>
              <a:rPr lang="en-US" sz="1800" dirty="0"/>
              <a:t>once the chief mode of public transit in hundreds of North American cities and towns. </a:t>
            </a:r>
          </a:p>
          <a:p>
            <a:r>
              <a:rPr lang="en-US" sz="1800" dirty="0" smtClean="0"/>
              <a:t>They use </a:t>
            </a:r>
            <a:r>
              <a:rPr lang="en-US" sz="1800" dirty="0"/>
              <a:t>overhead electrical </a:t>
            </a:r>
            <a:r>
              <a:rPr lang="en-US" sz="1800" dirty="0" smtClean="0"/>
              <a:t>pickups </a:t>
            </a:r>
            <a:r>
              <a:rPr lang="en-US" sz="1800" dirty="0"/>
              <a:t>and rails as a fixed path. </a:t>
            </a:r>
            <a:endParaRPr lang="en-US" sz="1800" dirty="0" smtClean="0"/>
          </a:p>
          <a:p>
            <a:r>
              <a:rPr lang="en-US" sz="1800" dirty="0" smtClean="0"/>
              <a:t>In </a:t>
            </a:r>
            <a:r>
              <a:rPr lang="en-US" sz="1800" dirty="0"/>
              <a:t>many </a:t>
            </a:r>
            <a:r>
              <a:rPr lang="en-US" sz="1800" dirty="0" smtClean="0"/>
              <a:t>areas </a:t>
            </a:r>
            <a:r>
              <a:rPr lang="en-US" sz="1800" dirty="0"/>
              <a:t>they have been replaced by Trolley </a:t>
            </a:r>
            <a:r>
              <a:rPr lang="en-US" sz="1800" dirty="0" smtClean="0"/>
              <a:t>Buses </a:t>
            </a:r>
            <a:r>
              <a:rPr lang="en-US" sz="1800" dirty="0"/>
              <a:t>which use the overhead wires and electric </a:t>
            </a:r>
            <a:r>
              <a:rPr lang="en-US" sz="1800" dirty="0" smtClean="0"/>
              <a:t>motors </a:t>
            </a:r>
            <a:r>
              <a:rPr lang="en-US" sz="1800" dirty="0"/>
              <a:t>but the buses ride on rubber </a:t>
            </a:r>
            <a:r>
              <a:rPr lang="en-US" sz="1800" dirty="0" smtClean="0"/>
              <a:t>tires </a:t>
            </a:r>
            <a:r>
              <a:rPr lang="en-US" sz="1800" dirty="0"/>
              <a:t>so </a:t>
            </a:r>
            <a:r>
              <a:rPr lang="en-US" sz="1800" dirty="0" smtClean="0"/>
              <a:t>that the </a:t>
            </a:r>
            <a:r>
              <a:rPr lang="en-US" sz="1800" dirty="0"/>
              <a:t>bus can move through traffic more easily</a:t>
            </a:r>
            <a:r>
              <a:rPr lang="en-US" sz="1800"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854200"/>
            <a:ext cx="4610100" cy="3457575"/>
          </a:xfrm>
          <a:prstGeom prst="rect">
            <a:avLst/>
          </a:prstGeom>
        </p:spPr>
      </p:pic>
    </p:spTree>
    <p:extLst>
      <p:ext uri="{BB962C8B-B14F-4D97-AF65-F5344CB8AC3E}">
        <p14:creationId xmlns:p14="http://schemas.microsoft.com/office/powerpoint/2010/main" val="2435375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1" y="1828800"/>
            <a:ext cx="3733800" cy="4622800"/>
          </a:xfrm>
        </p:spPr>
        <p:txBody>
          <a:bodyPr/>
          <a:lstStyle/>
          <a:p>
            <a:r>
              <a:rPr lang="en-US" sz="1800" dirty="0" smtClean="0"/>
              <a:t>San </a:t>
            </a:r>
            <a:r>
              <a:rPr lang="en-US" sz="1800" dirty="0"/>
              <a:t>Francisco Cable Cars </a:t>
            </a:r>
            <a:r>
              <a:rPr lang="en-US" sz="1800" dirty="0" smtClean="0"/>
              <a:t>are </a:t>
            </a:r>
            <a:r>
              <a:rPr lang="en-US" sz="1800" dirty="0"/>
              <a:t>pulled by a cable running below the street, held by a grip that extends from the car through a slit in the street surface, between the rails. </a:t>
            </a:r>
            <a:endParaRPr lang="en-US" sz="1800" dirty="0" smtClean="0"/>
          </a:p>
          <a:p>
            <a:r>
              <a:rPr lang="en-US" sz="1800" dirty="0" smtClean="0"/>
              <a:t>The </a:t>
            </a:r>
            <a:r>
              <a:rPr lang="en-US" sz="1800" i="1" dirty="0" err="1"/>
              <a:t>Gripman</a:t>
            </a:r>
            <a:r>
              <a:rPr lang="en-US" sz="1800" dirty="0"/>
              <a:t> uses a device to grab the moving cable under the street to pull the car up and down the hills, and he uses brakes on the car to slow and stop the car</a:t>
            </a:r>
            <a:r>
              <a:rPr lang="en-US" sz="1800" dirty="0" smtClean="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013" y="1862667"/>
            <a:ext cx="4800600" cy="3200400"/>
          </a:xfrm>
          <a:prstGeom prst="rect">
            <a:avLst/>
          </a:prstGeom>
        </p:spPr>
      </p:pic>
    </p:spTree>
    <p:extLst>
      <p:ext uri="{BB962C8B-B14F-4D97-AF65-F5344CB8AC3E}">
        <p14:creationId xmlns:p14="http://schemas.microsoft.com/office/powerpoint/2010/main" val="1014635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Public/Mass Transit Using Rail</a:t>
            </a:r>
            <a:endParaRPr lang="en-US" dirty="0"/>
          </a:p>
        </p:txBody>
      </p:sp>
      <p:sp>
        <p:nvSpPr>
          <p:cNvPr id="3" name="Content Placeholder 2"/>
          <p:cNvSpPr>
            <a:spLocks noGrp="1"/>
          </p:cNvSpPr>
          <p:nvPr>
            <p:ph idx="1"/>
          </p:nvPr>
        </p:nvSpPr>
        <p:spPr>
          <a:xfrm>
            <a:off x="381000" y="1828800"/>
            <a:ext cx="4114799" cy="4622800"/>
          </a:xfrm>
        </p:spPr>
        <p:txBody>
          <a:bodyPr/>
          <a:lstStyle/>
          <a:p>
            <a:r>
              <a:rPr lang="en-US" sz="1800" dirty="0" smtClean="0"/>
              <a:t>A </a:t>
            </a:r>
            <a:r>
              <a:rPr lang="en-US" sz="1800" dirty="0"/>
              <a:t>monorail is a railway system in which the track consists of a single </a:t>
            </a:r>
            <a:r>
              <a:rPr lang="en-US" sz="1800" dirty="0" smtClean="0"/>
              <a:t>rail. </a:t>
            </a:r>
          </a:p>
          <a:p>
            <a:r>
              <a:rPr lang="en-US" sz="1800" dirty="0" smtClean="0"/>
              <a:t>Many </a:t>
            </a:r>
            <a:r>
              <a:rPr lang="en-US" sz="1800" dirty="0"/>
              <a:t>monorail systems run on elevated tracks through crowded areas that would otherwise require the construction of expensive underground lines or have the disadvantages of surface lines.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117"/>
          <a:stretch/>
        </p:blipFill>
        <p:spPr>
          <a:xfrm>
            <a:off x="4738127" y="1905000"/>
            <a:ext cx="4209553" cy="2496152"/>
          </a:xfrm>
          <a:prstGeom prst="rect">
            <a:avLst/>
          </a:prstGeom>
        </p:spPr>
      </p:pic>
    </p:spTree>
    <p:extLst>
      <p:ext uri="{BB962C8B-B14F-4D97-AF65-F5344CB8AC3E}">
        <p14:creationId xmlns:p14="http://schemas.microsoft.com/office/powerpoint/2010/main" val="1077041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3</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ONE of the following:</a:t>
            </a:r>
          </a:p>
          <a:p>
            <a:pPr lvl="1">
              <a:buFont typeface="+mj-lt"/>
              <a:buAutoNum type="alphaLcPeriod"/>
            </a:pPr>
            <a:r>
              <a:rPr lang="en-US" sz="1600" b="0" dirty="0">
                <a:solidFill>
                  <a:srgbClr val="C00000"/>
                </a:solidFill>
              </a:rPr>
              <a:t>Name four departments of a railroad company. Describe what each department does. </a:t>
            </a:r>
          </a:p>
          <a:p>
            <a:pPr lvl="1">
              <a:buFont typeface="+mj-lt"/>
              <a:buAutoNum type="alphaLcPeriod"/>
            </a:pPr>
            <a:r>
              <a:rPr lang="en-US" sz="1600" b="0" dirty="0">
                <a:solidFill>
                  <a:schemeClr val="tx1"/>
                </a:solidFill>
              </a:rPr>
              <a:t>Tell about the opportunities in railroading that interest you most and why.</a:t>
            </a:r>
          </a:p>
          <a:p>
            <a:pPr lvl="1">
              <a:buFont typeface="+mj-lt"/>
              <a:buAutoNum type="alphaLcPeriod"/>
            </a:pPr>
            <a:r>
              <a:rPr lang="en-US" sz="1600" b="0" dirty="0">
                <a:solidFill>
                  <a:schemeClr val="tx1"/>
                </a:solidFill>
              </a:rPr>
              <a:t>Name four rail support industries, Describe the function of each one.</a:t>
            </a:r>
          </a:p>
          <a:p>
            <a:pPr lvl="1">
              <a:buFont typeface="+mj-lt"/>
              <a:buAutoNum type="alphaLcPeriod"/>
            </a:pPr>
            <a:r>
              <a:rPr lang="en-US" sz="1600" b="0" dirty="0">
                <a:solidFill>
                  <a:schemeClr val="tx1"/>
                </a:solidFill>
              </a:rPr>
              <a:t>With your parent's and counselor's approval, interview someone employed in the rail industry. Learn what that person does and how this person became interested in railroading. Find out what type of schooling and training are required for this position.</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459502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Departments </a:t>
            </a:r>
            <a:r>
              <a:rPr lang="en-US" dirty="0" smtClean="0"/>
              <a:t>of a Railroad</a:t>
            </a:r>
            <a:endParaRPr lang="en-US" dirty="0"/>
          </a:p>
        </p:txBody>
      </p:sp>
      <p:sp>
        <p:nvSpPr>
          <p:cNvPr id="3" name="Content Placeholder 2"/>
          <p:cNvSpPr>
            <a:spLocks noGrp="1"/>
          </p:cNvSpPr>
          <p:nvPr>
            <p:ph idx="1"/>
          </p:nvPr>
        </p:nvSpPr>
        <p:spPr>
          <a:xfrm>
            <a:off x="76200" y="1752600"/>
            <a:ext cx="8839200" cy="4699000"/>
          </a:xfrm>
        </p:spPr>
        <p:txBody>
          <a:bodyPr/>
          <a:lstStyle/>
          <a:p>
            <a:pPr lvl="1">
              <a:buFont typeface="Arial" panose="020B0604020202020204" pitchFamily="34" charset="0"/>
              <a:buChar char="•"/>
            </a:pPr>
            <a:r>
              <a:rPr lang="en-US" sz="1800" dirty="0" smtClean="0">
                <a:cs typeface="Times New Roman"/>
              </a:rPr>
              <a:t>Executive and Management </a:t>
            </a:r>
            <a:r>
              <a:rPr lang="en-US" sz="1800" b="0" dirty="0" smtClean="0">
                <a:cs typeface="Times New Roman"/>
              </a:rPr>
              <a:t>– R</a:t>
            </a:r>
            <a:r>
              <a:rPr lang="en-US" sz="1800" b="0" dirty="0" smtClean="0"/>
              <a:t>un the </a:t>
            </a:r>
            <a:r>
              <a:rPr lang="en-US" sz="1800" b="0" dirty="0"/>
              <a:t>various departments. Executives who work within these departments must make sure all functional areas </a:t>
            </a:r>
            <a:r>
              <a:rPr lang="en-US" sz="1800" b="0" dirty="0" smtClean="0"/>
              <a:t>are </a:t>
            </a:r>
            <a:r>
              <a:rPr lang="en-US" sz="1800" b="0" dirty="0"/>
              <a:t>run effectively.</a:t>
            </a:r>
            <a:endParaRPr lang="en-US" sz="1800" b="0" dirty="0">
              <a:cs typeface="Times New Roman"/>
            </a:endParaRPr>
          </a:p>
          <a:p>
            <a:pPr lvl="1">
              <a:buFont typeface="Arial" panose="020B0604020202020204" pitchFamily="34" charset="0"/>
              <a:buChar char="•"/>
            </a:pPr>
            <a:r>
              <a:rPr lang="en-US" sz="1800" dirty="0" smtClean="0">
                <a:cs typeface="Times New Roman"/>
              </a:rPr>
              <a:t>Operations</a:t>
            </a:r>
            <a:r>
              <a:rPr lang="en-US" sz="1800" b="0" dirty="0" smtClean="0">
                <a:cs typeface="Times New Roman"/>
              </a:rPr>
              <a:t> – manages the trains, other rolling stock, and roadbed.</a:t>
            </a:r>
            <a:endParaRPr lang="en-US" sz="1800" b="0" dirty="0">
              <a:cs typeface="Times New Roman"/>
            </a:endParaRPr>
          </a:p>
          <a:p>
            <a:pPr lvl="1">
              <a:buFont typeface="Arial" panose="020B0604020202020204" pitchFamily="34" charset="0"/>
              <a:buChar char="•"/>
            </a:pPr>
            <a:r>
              <a:rPr lang="en-US" sz="1800" dirty="0" smtClean="0">
                <a:cs typeface="Times New Roman"/>
              </a:rPr>
              <a:t>Transportation</a:t>
            </a:r>
            <a:r>
              <a:rPr lang="en-US" sz="1800" b="0" dirty="0" smtClean="0">
                <a:cs typeface="Times New Roman"/>
              </a:rPr>
              <a:t> – schedules trains.</a:t>
            </a:r>
            <a:endParaRPr lang="en-US" sz="1800" b="0" dirty="0">
              <a:cs typeface="Times New Roman"/>
            </a:endParaRPr>
          </a:p>
          <a:p>
            <a:pPr lvl="1">
              <a:buFont typeface="Arial" panose="020B0604020202020204" pitchFamily="34" charset="0"/>
              <a:buChar char="•"/>
            </a:pPr>
            <a:r>
              <a:rPr lang="en-US" sz="1800" dirty="0" smtClean="0">
                <a:cs typeface="Times New Roman"/>
              </a:rPr>
              <a:t>Mechanical</a:t>
            </a:r>
            <a:r>
              <a:rPr lang="en-US" sz="1800" b="0" dirty="0" smtClean="0">
                <a:cs typeface="Times New Roman"/>
              </a:rPr>
              <a:t> – repairs and inspections.</a:t>
            </a:r>
          </a:p>
          <a:p>
            <a:pPr lvl="1">
              <a:buFont typeface="Arial" panose="020B0604020202020204" pitchFamily="34" charset="0"/>
              <a:buChar char="•"/>
            </a:pPr>
            <a:r>
              <a:rPr lang="en-US" sz="1800" dirty="0" smtClean="0">
                <a:cs typeface="Times New Roman"/>
              </a:rPr>
              <a:t>Engineering</a:t>
            </a:r>
            <a:r>
              <a:rPr lang="en-US" sz="1800" b="0" dirty="0" smtClean="0">
                <a:cs typeface="Times New Roman"/>
              </a:rPr>
              <a:t> – planning layout of tracks and other facilities, and signaling.</a:t>
            </a:r>
          </a:p>
          <a:p>
            <a:pPr lvl="1">
              <a:buFont typeface="Arial" panose="020B0604020202020204" pitchFamily="34" charset="0"/>
              <a:buChar char="•"/>
            </a:pPr>
            <a:r>
              <a:rPr lang="en-US" sz="1800" dirty="0" smtClean="0">
                <a:cs typeface="Times New Roman"/>
              </a:rPr>
              <a:t>Sales</a:t>
            </a:r>
            <a:r>
              <a:rPr lang="en-US" sz="1800" b="0" dirty="0" smtClean="0">
                <a:cs typeface="Times New Roman"/>
              </a:rPr>
              <a:t> – market and sell the railroad’s services</a:t>
            </a:r>
          </a:p>
          <a:p>
            <a:pPr lvl="1">
              <a:buFont typeface="Arial" panose="020B0604020202020204" pitchFamily="34" charset="0"/>
              <a:buChar char="•"/>
            </a:pPr>
            <a:r>
              <a:rPr lang="en-US" sz="1800" dirty="0" smtClean="0">
                <a:cs typeface="Times New Roman"/>
              </a:rPr>
              <a:t>Legal</a:t>
            </a:r>
            <a:r>
              <a:rPr lang="en-US" sz="1800" b="0" dirty="0" smtClean="0">
                <a:cs typeface="Times New Roman"/>
              </a:rPr>
              <a:t> – handles all legal matters.</a:t>
            </a:r>
          </a:p>
          <a:p>
            <a:pPr lvl="1">
              <a:buFont typeface="Arial" panose="020B0604020202020204" pitchFamily="34" charset="0"/>
              <a:buChar char="•"/>
            </a:pPr>
            <a:r>
              <a:rPr lang="en-US" sz="1800" dirty="0" smtClean="0">
                <a:cs typeface="Times New Roman"/>
              </a:rPr>
              <a:t>Finance</a:t>
            </a:r>
            <a:r>
              <a:rPr lang="en-US" sz="1800" b="0" dirty="0" smtClean="0">
                <a:cs typeface="Times New Roman"/>
              </a:rPr>
              <a:t> – track revenue and expenses and the purchase of needed supplies and equipment.</a:t>
            </a:r>
          </a:p>
          <a:p>
            <a:pPr lvl="1">
              <a:buFont typeface="Arial" panose="020B0604020202020204" pitchFamily="34" charset="0"/>
              <a:buChar char="•"/>
            </a:pPr>
            <a:r>
              <a:rPr lang="en-US" sz="1800" dirty="0" smtClean="0">
                <a:cs typeface="Times New Roman"/>
              </a:rPr>
              <a:t>Human Resources </a:t>
            </a:r>
            <a:r>
              <a:rPr lang="en-US" sz="1800" b="0" dirty="0" smtClean="0">
                <a:cs typeface="Times New Roman"/>
              </a:rPr>
              <a:t>– handles employment and benefits.</a:t>
            </a:r>
          </a:p>
          <a:p>
            <a:pPr lvl="1">
              <a:buFont typeface="Arial" panose="020B0604020202020204" pitchFamily="34" charset="0"/>
              <a:buChar char="•"/>
            </a:pPr>
            <a:r>
              <a:rPr lang="en-US" sz="1800" dirty="0" smtClean="0">
                <a:cs typeface="Times New Roman"/>
              </a:rPr>
              <a:t>Public Relations </a:t>
            </a:r>
            <a:r>
              <a:rPr lang="en-US" sz="1800" b="0" dirty="0" smtClean="0">
                <a:cs typeface="Times New Roman"/>
              </a:rPr>
              <a:t>– </a:t>
            </a:r>
            <a:r>
              <a:rPr lang="en-US" sz="1800" b="0" dirty="0" smtClean="0"/>
              <a:t>Inform </a:t>
            </a:r>
            <a:r>
              <a:rPr lang="en-US" sz="1800" b="0" dirty="0"/>
              <a:t>the public, prospective customers, investors, partners, employees, and other stakeholders, and ultimately persuade them to maintain a positive or favorable view about the </a:t>
            </a:r>
            <a:r>
              <a:rPr lang="en-US" sz="1800" b="0" dirty="0" smtClean="0"/>
              <a:t>organization.</a:t>
            </a:r>
            <a:endParaRPr lang="en-US" sz="1800" b="0" dirty="0">
              <a:cs typeface="Times New Roman"/>
            </a:endParaRPr>
          </a:p>
        </p:txBody>
      </p:sp>
    </p:spTree>
    <p:extLst>
      <p:ext uri="{BB962C8B-B14F-4D97-AF65-F5344CB8AC3E}">
        <p14:creationId xmlns:p14="http://schemas.microsoft.com/office/powerpoint/2010/main" val="88669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3</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ONE of the following:</a:t>
            </a:r>
          </a:p>
          <a:p>
            <a:pPr lvl="1">
              <a:buFont typeface="+mj-lt"/>
              <a:buAutoNum type="alphaLcPeriod"/>
            </a:pPr>
            <a:r>
              <a:rPr lang="en-US" sz="1600" b="0" dirty="0">
                <a:solidFill>
                  <a:schemeClr val="tx1"/>
                </a:solidFill>
              </a:rPr>
              <a:t>Name four departments of a railroad company. Describe what each department does. </a:t>
            </a:r>
          </a:p>
          <a:p>
            <a:pPr lvl="1">
              <a:buFont typeface="+mj-lt"/>
              <a:buAutoNum type="alphaLcPeriod"/>
            </a:pPr>
            <a:r>
              <a:rPr lang="en-US" sz="1600" b="0" dirty="0">
                <a:solidFill>
                  <a:srgbClr val="C00000"/>
                </a:solidFill>
              </a:rPr>
              <a:t>Tell about the opportunities in railroading that interest you most and why.</a:t>
            </a:r>
          </a:p>
          <a:p>
            <a:pPr lvl="1">
              <a:buFont typeface="+mj-lt"/>
              <a:buAutoNum type="alphaLcPeriod"/>
            </a:pPr>
            <a:r>
              <a:rPr lang="en-US" sz="1600" b="0" dirty="0">
                <a:solidFill>
                  <a:schemeClr val="tx1"/>
                </a:solidFill>
              </a:rPr>
              <a:t>Name four rail support industries, Describe the function of each one.</a:t>
            </a:r>
          </a:p>
          <a:p>
            <a:pPr lvl="1">
              <a:buFont typeface="+mj-lt"/>
              <a:buAutoNum type="alphaLcPeriod"/>
            </a:pPr>
            <a:r>
              <a:rPr lang="en-US" sz="1600" b="0" dirty="0">
                <a:solidFill>
                  <a:schemeClr val="tx1"/>
                </a:solidFill>
              </a:rPr>
              <a:t>With your parent's and counselor's approval, interview someone employed in the rail industry. Learn what that person does and how this person became interested in railroading. Find out what type of schooling and training are required for this position.</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64471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startAt="6"/>
            </a:pPr>
            <a:r>
              <a:rPr lang="en-US" sz="1600" dirty="0" smtClean="0"/>
              <a:t>Explain </a:t>
            </a:r>
            <a:r>
              <a:rPr lang="en-US" sz="1600" dirty="0"/>
              <a:t>the appearance and meaning of the following warning signs and devices: advance warning sign, pavement markings, crossbucks, flashing red lights, crossing gates.</a:t>
            </a:r>
          </a:p>
          <a:p>
            <a:pPr>
              <a:buFont typeface="+mj-lt"/>
              <a:buAutoNum type="arabicPeriod" startAt="6"/>
            </a:pPr>
            <a:r>
              <a:rPr lang="en-US" sz="1600" dirty="0"/>
              <a:t>Do EACH of the following:</a:t>
            </a:r>
          </a:p>
          <a:p>
            <a:pPr lvl="1">
              <a:buFont typeface="+mj-lt"/>
              <a:buAutoNum type="alphaLcPeriod"/>
            </a:pPr>
            <a:r>
              <a:rPr lang="en-US" sz="1600" b="0" dirty="0"/>
              <a:t>Explain how railroad signals operate and show two basic signal types using color and configuration.</a:t>
            </a:r>
          </a:p>
          <a:p>
            <a:pPr lvl="1">
              <a:buFont typeface="+mj-lt"/>
              <a:buAutoNum type="alphaLcPeriod"/>
            </a:pPr>
            <a:r>
              <a:rPr lang="en-US" sz="1600" b="0" dirty="0"/>
              <a:t>Explain the meaning of three horn signals.</a:t>
            </a:r>
          </a:p>
          <a:p>
            <a:pPr lvl="1">
              <a:buFont typeface="+mj-lt"/>
              <a:buAutoNum type="alphaLcPeriod"/>
            </a:pPr>
            <a:r>
              <a:rPr lang="en-US" sz="1600" b="0" dirty="0"/>
              <a:t>Describe a way to signal a train for an emergency stop.</a:t>
            </a:r>
          </a:p>
          <a:p>
            <a:pPr lvl="1">
              <a:buFont typeface="+mj-lt"/>
              <a:buAutoNum type="alphaLcPeriod"/>
            </a:pPr>
            <a:r>
              <a:rPr lang="en-US" sz="1600" b="0" dirty="0"/>
              <a:t>Explain the use and function of the EOTD (end-of-train device) or FRED (Flashing rear end device) used on the last car of most freight trains</a:t>
            </a:r>
            <a:r>
              <a:rPr lang="en-US" sz="1600" b="0" dirty="0" smtClean="0"/>
              <a:t>.</a:t>
            </a:r>
            <a:endParaRPr lang="en-US" sz="1600" b="0" dirty="0"/>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extLst>
      <p:ext uri="{BB962C8B-B14F-4D97-AF65-F5344CB8AC3E}">
        <p14:creationId xmlns:p14="http://schemas.microsoft.com/office/powerpoint/2010/main" val="1358938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in Railroading</a:t>
            </a:r>
            <a:endParaRPr lang="en-US" dirty="0"/>
          </a:p>
        </p:txBody>
      </p:sp>
      <p:sp>
        <p:nvSpPr>
          <p:cNvPr id="3" name="Content Placeholder 2"/>
          <p:cNvSpPr>
            <a:spLocks noGrp="1"/>
          </p:cNvSpPr>
          <p:nvPr>
            <p:ph idx="1"/>
          </p:nvPr>
        </p:nvSpPr>
        <p:spPr>
          <a:xfrm>
            <a:off x="228600" y="1752600"/>
            <a:ext cx="5410200" cy="4699000"/>
          </a:xfrm>
        </p:spPr>
        <p:txBody>
          <a:bodyPr/>
          <a:lstStyle/>
          <a:p>
            <a:r>
              <a:rPr lang="en-US" sz="1800" dirty="0" smtClean="0"/>
              <a:t>The </a:t>
            </a:r>
            <a:r>
              <a:rPr lang="en-US" sz="1800" dirty="0"/>
              <a:t>railroads have many different jobs, and different </a:t>
            </a:r>
            <a:r>
              <a:rPr lang="en-US" sz="1800" dirty="0" smtClean="0"/>
              <a:t>departments which  include: </a:t>
            </a:r>
          </a:p>
          <a:p>
            <a:pPr lvl="1"/>
            <a:r>
              <a:rPr lang="en-US" sz="1400" b="0" dirty="0" smtClean="0"/>
              <a:t>Operating </a:t>
            </a:r>
            <a:r>
              <a:rPr lang="en-US" sz="1400" b="0" dirty="0"/>
              <a:t>the trains (the on-train </a:t>
            </a:r>
            <a:r>
              <a:rPr lang="en-US" sz="1400" b="0" dirty="0" smtClean="0"/>
              <a:t>crew)</a:t>
            </a:r>
          </a:p>
          <a:p>
            <a:pPr lvl="1"/>
            <a:r>
              <a:rPr lang="en-US" sz="1400" b="0" dirty="0" smtClean="0"/>
              <a:t>Servicing</a:t>
            </a:r>
            <a:r>
              <a:rPr lang="en-US" sz="1400" b="0" dirty="0"/>
              <a:t>, repairing and rebuilding </a:t>
            </a:r>
            <a:r>
              <a:rPr lang="en-US" sz="1400" b="0" dirty="0" smtClean="0"/>
              <a:t>trains</a:t>
            </a:r>
          </a:p>
          <a:p>
            <a:pPr lvl="1"/>
            <a:r>
              <a:rPr lang="en-US" sz="1400" b="0" dirty="0" smtClean="0"/>
              <a:t>Building </a:t>
            </a:r>
            <a:r>
              <a:rPr lang="en-US" sz="1400" b="0" dirty="0"/>
              <a:t>track, structures (</a:t>
            </a:r>
            <a:r>
              <a:rPr lang="en-US" sz="1400" b="0" dirty="0" smtClean="0"/>
              <a:t>buildings </a:t>
            </a:r>
            <a:r>
              <a:rPr lang="en-US" sz="1400" b="0" dirty="0"/>
              <a:t>and bridges), power and </a:t>
            </a:r>
            <a:r>
              <a:rPr lang="en-US" sz="1400" b="0" dirty="0" smtClean="0"/>
              <a:t>signaling. </a:t>
            </a:r>
            <a:endParaRPr lang="en-US" sz="1400" b="0" dirty="0"/>
          </a:p>
          <a:p>
            <a:r>
              <a:rPr lang="en-US" sz="1800" dirty="0"/>
              <a:t>For this requirement, you should think about what you would like to do, and look at some of the jobs that the railroads have available. Pick your favorite </a:t>
            </a:r>
            <a:r>
              <a:rPr lang="en-US" sz="1800" dirty="0" smtClean="0"/>
              <a:t>job, </a:t>
            </a:r>
            <a:r>
              <a:rPr lang="en-US" sz="1800" dirty="0"/>
              <a:t>and tell why you would like to do </a:t>
            </a:r>
            <a:r>
              <a:rPr lang="en-US" sz="1800" dirty="0" smtClean="0"/>
              <a:t>that job.</a:t>
            </a:r>
            <a:endParaRPr lang="en-US" sz="1800" dirty="0"/>
          </a:p>
          <a:p>
            <a:r>
              <a:rPr lang="en-US" sz="1800" dirty="0"/>
              <a:t>Railroad Job </a:t>
            </a:r>
            <a:r>
              <a:rPr lang="en-US" sz="1800" dirty="0" smtClean="0"/>
              <a:t>Links:</a:t>
            </a:r>
            <a:endParaRPr lang="en-US" sz="1800" dirty="0"/>
          </a:p>
          <a:p>
            <a:pPr lvl="1"/>
            <a:r>
              <a:rPr lang="en-US" sz="1200" dirty="0">
                <a:hlinkClick r:id="rId2"/>
              </a:rPr>
              <a:t>Union Pacific</a:t>
            </a:r>
            <a:endParaRPr lang="en-US" sz="1200" dirty="0"/>
          </a:p>
          <a:p>
            <a:pPr lvl="1"/>
            <a:r>
              <a:rPr lang="en-US" sz="1200" dirty="0">
                <a:hlinkClick r:id="rId3"/>
              </a:rPr>
              <a:t>Canadian National</a:t>
            </a:r>
            <a:endParaRPr lang="en-US" sz="1200" dirty="0"/>
          </a:p>
          <a:p>
            <a:pPr lvl="1"/>
            <a:r>
              <a:rPr lang="en-US" sz="1200" dirty="0">
                <a:hlinkClick r:id="rId4"/>
              </a:rPr>
              <a:t>CSX</a:t>
            </a:r>
            <a:endParaRPr lang="en-US" sz="1200" dirty="0"/>
          </a:p>
          <a:p>
            <a:pPr lvl="1"/>
            <a:r>
              <a:rPr lang="en-US" sz="1200" dirty="0">
                <a:hlinkClick r:id="rId5"/>
              </a:rPr>
              <a:t>Canadian Pacific</a:t>
            </a:r>
            <a:endParaRPr lang="en-US" sz="1200" dirty="0"/>
          </a:p>
          <a:p>
            <a:pPr lvl="1"/>
            <a:r>
              <a:rPr lang="en-US" sz="1200" dirty="0">
                <a:hlinkClick r:id="rId6"/>
              </a:rPr>
              <a:t>Burlington Northern / Santa Fe</a:t>
            </a:r>
            <a:endParaRPr lang="en-US" sz="1200" dirty="0"/>
          </a:p>
          <a:p>
            <a:pPr lvl="1"/>
            <a:r>
              <a:rPr lang="en-US" sz="1200" dirty="0">
                <a:hlinkClick r:id="rId7"/>
              </a:rPr>
              <a:t>Amtrak</a:t>
            </a:r>
            <a:endParaRPr lang="en-US" sz="1200" dirty="0"/>
          </a:p>
          <a:p>
            <a:endParaRPr lang="en-US" sz="16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7400" y="1828800"/>
            <a:ext cx="2981486" cy="234543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4309533"/>
            <a:ext cx="2981486" cy="1987657"/>
          </a:xfrm>
          <a:prstGeom prst="rect">
            <a:avLst/>
          </a:prstGeom>
        </p:spPr>
      </p:pic>
    </p:spTree>
    <p:extLst>
      <p:ext uri="{BB962C8B-B14F-4D97-AF65-F5344CB8AC3E}">
        <p14:creationId xmlns:p14="http://schemas.microsoft.com/office/powerpoint/2010/main" val="1993350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3</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ONE of the following:</a:t>
            </a:r>
          </a:p>
          <a:p>
            <a:pPr lvl="1">
              <a:buFont typeface="+mj-lt"/>
              <a:buAutoNum type="alphaLcPeriod"/>
            </a:pPr>
            <a:r>
              <a:rPr lang="en-US" sz="1600" b="0" dirty="0">
                <a:solidFill>
                  <a:schemeClr val="tx1"/>
                </a:solidFill>
              </a:rPr>
              <a:t>Name four departments of a railroad company. Describe what each department does. </a:t>
            </a:r>
          </a:p>
          <a:p>
            <a:pPr lvl="1">
              <a:buFont typeface="+mj-lt"/>
              <a:buAutoNum type="alphaLcPeriod"/>
            </a:pPr>
            <a:r>
              <a:rPr lang="en-US" sz="1600" b="0" dirty="0">
                <a:solidFill>
                  <a:schemeClr val="tx1"/>
                </a:solidFill>
              </a:rPr>
              <a:t>Tell about the opportunities in railroading that interest you most and why.</a:t>
            </a:r>
          </a:p>
          <a:p>
            <a:pPr lvl="1">
              <a:buFont typeface="+mj-lt"/>
              <a:buAutoNum type="alphaLcPeriod"/>
            </a:pPr>
            <a:r>
              <a:rPr lang="en-US" sz="1600" b="0" dirty="0">
                <a:solidFill>
                  <a:srgbClr val="C00000"/>
                </a:solidFill>
              </a:rPr>
              <a:t>Name four rail support industries, Describe the function of each one.</a:t>
            </a:r>
          </a:p>
          <a:p>
            <a:pPr lvl="1">
              <a:buFont typeface="+mj-lt"/>
              <a:buAutoNum type="alphaLcPeriod"/>
            </a:pPr>
            <a:r>
              <a:rPr lang="en-US" sz="1600" b="0" dirty="0">
                <a:solidFill>
                  <a:schemeClr val="tx1"/>
                </a:solidFill>
              </a:rPr>
              <a:t>With your parent's and counselor's approval, interview someone employed in the rail industry. Learn what that person does and how this person became interested in railroading. Find out what type of schooling and training are required for this position.</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470159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 Support Industries</a:t>
            </a:r>
            <a:endParaRPr lang="en-US" dirty="0"/>
          </a:p>
        </p:txBody>
      </p:sp>
      <p:sp>
        <p:nvSpPr>
          <p:cNvPr id="3" name="Content Placeholder 2"/>
          <p:cNvSpPr>
            <a:spLocks noGrp="1"/>
          </p:cNvSpPr>
          <p:nvPr>
            <p:ph idx="1"/>
          </p:nvPr>
        </p:nvSpPr>
        <p:spPr>
          <a:xfrm>
            <a:off x="381000" y="1828800"/>
            <a:ext cx="8305800" cy="4741862"/>
          </a:xfrm>
        </p:spPr>
        <p:txBody>
          <a:bodyPr/>
          <a:lstStyle/>
          <a:p>
            <a:r>
              <a:rPr lang="en-US" sz="1600" dirty="0"/>
              <a:t>The </a:t>
            </a:r>
            <a:r>
              <a:rPr lang="en-US" sz="1600" b="1" dirty="0">
                <a:hlinkClick r:id="rId2"/>
              </a:rPr>
              <a:t>Herzog </a:t>
            </a:r>
            <a:r>
              <a:rPr lang="en-US" sz="1600" b="1" dirty="0" smtClean="0">
                <a:hlinkClick r:id="rId2"/>
              </a:rPr>
              <a:t>Companies</a:t>
            </a:r>
            <a:r>
              <a:rPr lang="en-US" sz="1600" dirty="0" smtClean="0"/>
              <a:t> </a:t>
            </a:r>
            <a:r>
              <a:rPr lang="en-US" sz="1600" dirty="0"/>
              <a:t>provide </a:t>
            </a:r>
            <a:r>
              <a:rPr lang="en-US" sz="1600" dirty="0" smtClean="0"/>
              <a:t>temporary services </a:t>
            </a:r>
            <a:r>
              <a:rPr lang="en-US" sz="1600" dirty="0"/>
              <a:t>that can help supplement the workforce of a </a:t>
            </a:r>
            <a:r>
              <a:rPr lang="en-US" sz="1600" dirty="0" smtClean="0"/>
              <a:t>railroad.</a:t>
            </a:r>
            <a:endParaRPr lang="en-US" sz="1600" dirty="0"/>
          </a:p>
          <a:p>
            <a:r>
              <a:rPr lang="en-US" sz="1600" b="1" dirty="0" smtClean="0">
                <a:hlinkClick r:id="rId3"/>
              </a:rPr>
              <a:t>LORAM</a:t>
            </a:r>
            <a:r>
              <a:rPr lang="en-US" sz="1600" dirty="0" smtClean="0"/>
              <a:t> makes special </a:t>
            </a:r>
            <a:r>
              <a:rPr lang="en-US" sz="1600" dirty="0"/>
              <a:t>equipment for </a:t>
            </a:r>
            <a:r>
              <a:rPr lang="en-US" sz="1600" dirty="0" smtClean="0"/>
              <a:t>railroads</a:t>
            </a:r>
            <a:endParaRPr lang="en-US" sz="1600" dirty="0"/>
          </a:p>
          <a:p>
            <a:r>
              <a:rPr lang="en-US" sz="1600" b="1" dirty="0" err="1">
                <a:hlinkClick r:id="rId4"/>
              </a:rPr>
              <a:t>Railworks</a:t>
            </a:r>
            <a:r>
              <a:rPr lang="en-US" sz="1600" dirty="0"/>
              <a:t> specializes in track building, in North America. This includes restoration of existing tracks, installing new tracks, and even things that </a:t>
            </a:r>
            <a:r>
              <a:rPr lang="en-US" sz="1600" dirty="0" smtClean="0"/>
              <a:t>connect </a:t>
            </a:r>
            <a:r>
              <a:rPr lang="en-US" sz="1600" dirty="0"/>
              <a:t>to the track, like the </a:t>
            </a:r>
            <a:r>
              <a:rPr lang="en-US" sz="1600" dirty="0" smtClean="0"/>
              <a:t>signaling </a:t>
            </a:r>
            <a:r>
              <a:rPr lang="en-US" sz="1600" dirty="0"/>
              <a:t>systems. </a:t>
            </a:r>
            <a:endParaRPr lang="en-US" sz="1600" dirty="0" smtClean="0"/>
          </a:p>
          <a:p>
            <a:r>
              <a:rPr lang="en-US" sz="1600" b="1" dirty="0" smtClean="0">
                <a:hlinkClick r:id="rId5"/>
              </a:rPr>
              <a:t>H </a:t>
            </a:r>
            <a:r>
              <a:rPr lang="en-US" sz="1600" b="1" dirty="0">
                <a:hlinkClick r:id="rId5"/>
              </a:rPr>
              <a:t>&amp; H Engineering</a:t>
            </a:r>
            <a:r>
              <a:rPr lang="en-US" sz="1600" dirty="0"/>
              <a:t> provides track building, inspection services, and track rehabilitation services in the Western </a:t>
            </a:r>
            <a:r>
              <a:rPr lang="en-US" sz="1600" dirty="0" smtClean="0"/>
              <a:t>U.S.</a:t>
            </a:r>
            <a:endParaRPr lang="en-US" sz="1600" dirty="0"/>
          </a:p>
          <a:p>
            <a:r>
              <a:rPr lang="en-US" sz="1600" b="1" dirty="0">
                <a:hlinkClick r:id="rId6"/>
              </a:rPr>
              <a:t>TTX</a:t>
            </a:r>
            <a:r>
              <a:rPr lang="en-US" sz="1600" dirty="0"/>
              <a:t> has been supplying a collection of freight cars to it's member/owner railroads, so that the railroads do not need to purchase large groups of cars that might not always be used. </a:t>
            </a:r>
            <a:endParaRPr lang="en-US" sz="1600" dirty="0" smtClean="0"/>
          </a:p>
          <a:p>
            <a:r>
              <a:rPr lang="en-US" sz="1600" b="1" dirty="0" smtClean="0">
                <a:hlinkClick r:id="rId7"/>
              </a:rPr>
              <a:t>FreightCar </a:t>
            </a:r>
            <a:r>
              <a:rPr lang="en-US" sz="1600" b="1" dirty="0">
                <a:hlinkClick r:id="rId7"/>
              </a:rPr>
              <a:t>America</a:t>
            </a:r>
            <a:r>
              <a:rPr lang="en-US" sz="1600" dirty="0"/>
              <a:t> designs special heavy-duty (50-year service life) freight cars. </a:t>
            </a:r>
          </a:p>
          <a:p>
            <a:r>
              <a:rPr lang="en-US" sz="1600" b="1" dirty="0">
                <a:hlinkClick r:id="rId8"/>
              </a:rPr>
              <a:t>Balfour Beatty Rail</a:t>
            </a:r>
            <a:r>
              <a:rPr lang="en-US" sz="1600" dirty="0"/>
              <a:t> </a:t>
            </a:r>
            <a:r>
              <a:rPr lang="en-US" sz="1600" dirty="0" smtClean="0"/>
              <a:t>provide </a:t>
            </a:r>
            <a:r>
              <a:rPr lang="en-US" sz="1600" dirty="0"/>
              <a:t>track and signal </a:t>
            </a:r>
            <a:r>
              <a:rPr lang="en-US" sz="1600" dirty="0" smtClean="0"/>
              <a:t>construction and provide </a:t>
            </a:r>
            <a:r>
              <a:rPr lang="en-US" sz="1600" dirty="0"/>
              <a:t>expertise in electrified train systems. </a:t>
            </a:r>
            <a:endParaRPr lang="en-US" sz="1600" dirty="0" smtClean="0"/>
          </a:p>
          <a:p>
            <a:r>
              <a:rPr lang="en-US" sz="1600" b="1" dirty="0" smtClean="0">
                <a:hlinkClick r:id="rId9"/>
              </a:rPr>
              <a:t>(</a:t>
            </a:r>
            <a:r>
              <a:rPr lang="en-US" sz="1600" b="1" dirty="0">
                <a:hlinkClick r:id="rId9"/>
              </a:rPr>
              <a:t>GEISMAR) Modern Track Machinery</a:t>
            </a:r>
            <a:r>
              <a:rPr lang="en-US" sz="1600" dirty="0"/>
              <a:t> makes specialized equipment that makes it fast, easy, and </a:t>
            </a:r>
            <a:r>
              <a:rPr lang="en-US" sz="1600" dirty="0" smtClean="0"/>
              <a:t>consistent </a:t>
            </a:r>
            <a:r>
              <a:rPr lang="en-US" sz="1600" dirty="0"/>
              <a:t>to install track and overhead </a:t>
            </a:r>
            <a:r>
              <a:rPr lang="en-US" sz="1600" dirty="0" smtClean="0"/>
              <a:t>lines.</a:t>
            </a:r>
            <a:endParaRPr lang="en-US" sz="1600" dirty="0"/>
          </a:p>
          <a:p>
            <a:endParaRPr lang="en-US" sz="1600" dirty="0"/>
          </a:p>
        </p:txBody>
      </p:sp>
    </p:spTree>
    <p:extLst>
      <p:ext uri="{BB962C8B-B14F-4D97-AF65-F5344CB8AC3E}">
        <p14:creationId xmlns:p14="http://schemas.microsoft.com/office/powerpoint/2010/main" val="1063020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3</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ONE of the following:</a:t>
            </a:r>
          </a:p>
          <a:p>
            <a:pPr lvl="1">
              <a:buFont typeface="+mj-lt"/>
              <a:buAutoNum type="alphaLcPeriod"/>
            </a:pPr>
            <a:r>
              <a:rPr lang="en-US" sz="1600" b="0" dirty="0">
                <a:solidFill>
                  <a:schemeClr val="tx1"/>
                </a:solidFill>
              </a:rPr>
              <a:t>Name four departments of a railroad company. Describe what each department does. </a:t>
            </a:r>
          </a:p>
          <a:p>
            <a:pPr lvl="1">
              <a:buFont typeface="+mj-lt"/>
              <a:buAutoNum type="alphaLcPeriod"/>
            </a:pPr>
            <a:r>
              <a:rPr lang="en-US" sz="1600" b="0" dirty="0">
                <a:solidFill>
                  <a:schemeClr val="tx1"/>
                </a:solidFill>
              </a:rPr>
              <a:t>Tell about the opportunities in railroading that interest you most and why.</a:t>
            </a:r>
          </a:p>
          <a:p>
            <a:pPr lvl="1">
              <a:buFont typeface="+mj-lt"/>
              <a:buAutoNum type="alphaLcPeriod"/>
            </a:pPr>
            <a:r>
              <a:rPr lang="en-US" sz="1600" b="0" dirty="0">
                <a:solidFill>
                  <a:schemeClr val="tx1"/>
                </a:solidFill>
              </a:rPr>
              <a:t>Name four rail support industries, Describe the function of each one.</a:t>
            </a:r>
          </a:p>
          <a:p>
            <a:pPr lvl="1">
              <a:buFont typeface="+mj-lt"/>
              <a:buAutoNum type="alphaLcPeriod"/>
            </a:pPr>
            <a:r>
              <a:rPr lang="en-US" sz="1600" b="0" dirty="0">
                <a:solidFill>
                  <a:srgbClr val="C00000"/>
                </a:solidFill>
              </a:rPr>
              <a:t>With your parent's and counselor's approval, interview someone employed in the rail industry. Learn what that person does and how this person became interested in railroading. Find out what type of schooling and training are required for this position.</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886200"/>
            <a:ext cx="5376863" cy="2710808"/>
          </a:xfrm>
          <a:prstGeom prst="rect">
            <a:avLst/>
          </a:prstGeom>
        </p:spPr>
      </p:pic>
    </p:spTree>
    <p:extLst>
      <p:ext uri="{BB962C8B-B14F-4D97-AF65-F5344CB8AC3E}">
        <p14:creationId xmlns:p14="http://schemas.microsoft.com/office/powerpoint/2010/main" val="776638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4</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2000" dirty="0">
                <a:solidFill>
                  <a:srgbClr val="C00000"/>
                </a:solidFill>
              </a:rPr>
              <a:t>Explain the purpose of Operation Lifesaver and its mission.</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016696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Lifesaver</a:t>
            </a:r>
            <a:endParaRPr lang="en-US" dirty="0"/>
          </a:p>
        </p:txBody>
      </p:sp>
      <p:sp>
        <p:nvSpPr>
          <p:cNvPr id="3" name="Content Placeholder 2"/>
          <p:cNvSpPr>
            <a:spLocks noGrp="1"/>
          </p:cNvSpPr>
          <p:nvPr>
            <p:ph idx="1"/>
          </p:nvPr>
        </p:nvSpPr>
        <p:spPr>
          <a:xfrm>
            <a:off x="827088" y="1828800"/>
            <a:ext cx="7488237" cy="4622800"/>
          </a:xfrm>
        </p:spPr>
        <p:txBody>
          <a:bodyPr/>
          <a:lstStyle/>
          <a:p>
            <a:pPr eaLnBrk="0" hangingPunct="0">
              <a:spcBef>
                <a:spcPct val="0"/>
              </a:spcBef>
            </a:pPr>
            <a:r>
              <a:rPr lang="en-US" sz="1800" dirty="0" smtClean="0"/>
              <a:t>Operation </a:t>
            </a:r>
            <a:r>
              <a:rPr lang="en-US" sz="1800" dirty="0"/>
              <a:t>Lifesaver is a non-profit organization that provides public education programs in states across the U.S. to prevent collisions, </a:t>
            </a:r>
            <a:r>
              <a:rPr lang="en-US" sz="1800" dirty="0" smtClean="0"/>
              <a:t>injuries, </a:t>
            </a:r>
            <a:r>
              <a:rPr lang="en-US" sz="1800" dirty="0"/>
              <a:t>and fatalities on and around railroad tracks and highway-rail grade crossings.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206" y="3200400"/>
            <a:ext cx="4572000" cy="1828800"/>
          </a:xfrm>
          <a:prstGeom prst="rect">
            <a:avLst/>
          </a:prstGeom>
        </p:spPr>
      </p:pic>
    </p:spTree>
    <p:extLst>
      <p:ext uri="{BB962C8B-B14F-4D97-AF65-F5344CB8AC3E}">
        <p14:creationId xmlns:p14="http://schemas.microsoft.com/office/powerpoint/2010/main" val="1168967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5</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rgbClr val="C00000"/>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744151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Precautions</a:t>
            </a:r>
            <a:endParaRPr lang="en-US" dirty="0"/>
          </a:p>
        </p:txBody>
      </p:sp>
      <p:sp>
        <p:nvSpPr>
          <p:cNvPr id="3" name="Content Placeholder 2"/>
          <p:cNvSpPr>
            <a:spLocks noGrp="1"/>
          </p:cNvSpPr>
          <p:nvPr>
            <p:ph idx="1"/>
          </p:nvPr>
        </p:nvSpPr>
        <p:spPr>
          <a:xfrm>
            <a:off x="228600" y="1752600"/>
            <a:ext cx="8610600" cy="4894262"/>
          </a:xfrm>
        </p:spPr>
        <p:txBody>
          <a:bodyPr/>
          <a:lstStyle/>
          <a:p>
            <a:r>
              <a:rPr lang="en-US" sz="1800" b="1" dirty="0" smtClean="0"/>
              <a:t>Stay Alert: </a:t>
            </a:r>
            <a:r>
              <a:rPr lang="en-US" sz="1800" dirty="0" smtClean="0"/>
              <a:t>Trains </a:t>
            </a:r>
            <a:r>
              <a:rPr lang="en-US" sz="1800" dirty="0"/>
              <a:t>can come from either direction at any time and can be very quiet.  Around train tracks or in stations, obey all warning signs and signals and use caution when using headsets or cell phones</a:t>
            </a:r>
            <a:r>
              <a:rPr lang="en-US" sz="1800" dirty="0" smtClean="0"/>
              <a:t>.</a:t>
            </a:r>
            <a:endParaRPr lang="en-US" sz="1800" dirty="0"/>
          </a:p>
          <a:p>
            <a:r>
              <a:rPr lang="en-US" sz="1800" b="1" dirty="0" smtClean="0"/>
              <a:t>Watch the Overhang: </a:t>
            </a:r>
            <a:r>
              <a:rPr lang="en-US" sz="1800" dirty="0" smtClean="0"/>
              <a:t>Trains </a:t>
            </a:r>
            <a:r>
              <a:rPr lang="en-US" sz="1800" dirty="0"/>
              <a:t>are wider than the tracks; never sit on the edge of a station platform</a:t>
            </a:r>
            <a:r>
              <a:rPr lang="en-US" sz="1800" dirty="0" smtClean="0"/>
              <a:t>.</a:t>
            </a:r>
            <a:endParaRPr lang="en-US" sz="1800" dirty="0"/>
          </a:p>
          <a:p>
            <a:r>
              <a:rPr lang="en-US" sz="1800" b="1" dirty="0" smtClean="0"/>
              <a:t>Stand Away from the Platform Edge: </a:t>
            </a:r>
            <a:r>
              <a:rPr lang="en-US" sz="1800" dirty="0" smtClean="0"/>
              <a:t>Pay </a:t>
            </a:r>
            <a:r>
              <a:rPr lang="en-US" sz="1800" dirty="0"/>
              <a:t>attention to painted or raised markings at the platform edge, and stay at least three feet from the train while it is coming in or out of the station</a:t>
            </a:r>
            <a:r>
              <a:rPr lang="en-US" sz="1800" dirty="0" smtClean="0"/>
              <a:t>.</a:t>
            </a:r>
            <a:endParaRPr lang="en-US" sz="1800" dirty="0"/>
          </a:p>
          <a:p>
            <a:r>
              <a:rPr lang="en-US" sz="1800" b="1" dirty="0" smtClean="0"/>
              <a:t>When On Board, Hold On: </a:t>
            </a:r>
            <a:r>
              <a:rPr lang="en-US" sz="1800" dirty="0" smtClean="0"/>
              <a:t>Hold </a:t>
            </a:r>
            <a:r>
              <a:rPr lang="en-US" sz="1800" dirty="0"/>
              <a:t>on tight to poles or seats, and listen carefully to directions from the train operator or conductor</a:t>
            </a:r>
            <a:r>
              <a:rPr lang="en-US" sz="1800" dirty="0" smtClean="0"/>
              <a:t>.</a:t>
            </a:r>
            <a:endParaRPr lang="en-US" sz="1800" dirty="0"/>
          </a:p>
          <a:p>
            <a:r>
              <a:rPr lang="en-US" sz="1800" b="1" dirty="0" smtClean="0"/>
              <a:t>Watch Your Step: </a:t>
            </a:r>
            <a:r>
              <a:rPr lang="en-US" sz="1800" dirty="0" smtClean="0"/>
              <a:t>Be </a:t>
            </a:r>
            <a:r>
              <a:rPr lang="en-US" sz="1800" dirty="0"/>
              <a:t>careful getting on and off the train - there may be a gap between the train and platform or steps</a:t>
            </a:r>
            <a:r>
              <a:rPr lang="en-US" sz="1800" dirty="0" smtClean="0"/>
              <a:t>.</a:t>
            </a:r>
            <a:endParaRPr lang="en-US" sz="1800" dirty="0"/>
          </a:p>
          <a:p>
            <a:r>
              <a:rPr lang="en-US" sz="1800" b="1" dirty="0" smtClean="0"/>
              <a:t>Don't Take Shortcuts with Your Life: </a:t>
            </a:r>
            <a:r>
              <a:rPr lang="en-US" sz="1800" dirty="0" smtClean="0"/>
              <a:t>Follow </a:t>
            </a:r>
            <a:r>
              <a:rPr lang="en-US" sz="1800" dirty="0"/>
              <a:t>directional signs and markings that let you know where it is safe to cross the tracks. Crossing the tracks anywhere else is dangerous and illegal.</a:t>
            </a:r>
          </a:p>
        </p:txBody>
      </p:sp>
    </p:spTree>
    <p:extLst>
      <p:ext uri="{BB962C8B-B14F-4D97-AF65-F5344CB8AC3E}">
        <p14:creationId xmlns:p14="http://schemas.microsoft.com/office/powerpoint/2010/main" val="1038582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rgbClr val="C00000"/>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230100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027738" cy="508000"/>
          </a:xfrm>
        </p:spPr>
        <p:txBody>
          <a:bodyPr/>
          <a:lstStyle/>
          <a:p>
            <a:r>
              <a:rPr lang="en-US" dirty="0" smtClean="0"/>
              <a:t>Train Track Safety Basics</a:t>
            </a:r>
            <a:endParaRPr lang="en-US" dirty="0"/>
          </a:p>
        </p:txBody>
      </p:sp>
      <p:sp>
        <p:nvSpPr>
          <p:cNvPr id="3" name="Content Placeholder 2"/>
          <p:cNvSpPr>
            <a:spLocks noGrp="1"/>
          </p:cNvSpPr>
          <p:nvPr>
            <p:ph idx="1"/>
          </p:nvPr>
        </p:nvSpPr>
        <p:spPr>
          <a:xfrm>
            <a:off x="304800" y="1905000"/>
            <a:ext cx="4572000" cy="4724400"/>
          </a:xfrm>
        </p:spPr>
        <p:txBody>
          <a:bodyPr/>
          <a:lstStyle/>
          <a:p>
            <a:r>
              <a:rPr lang="en-US" sz="1600" dirty="0" smtClean="0"/>
              <a:t>All </a:t>
            </a:r>
            <a:r>
              <a:rPr lang="en-US" sz="1600" dirty="0"/>
              <a:t>train tracks are private property. Never walk on tracks; it's illegal trespass and highly dangerous. It takes the average freight train traveling at 55 mph more than a </a:t>
            </a:r>
            <a:r>
              <a:rPr lang="en-US" sz="1600" dirty="0" smtClean="0"/>
              <a:t>mile to stop making it impossible to avoid </a:t>
            </a:r>
            <a:r>
              <a:rPr lang="en-US" sz="1600" dirty="0"/>
              <a:t>a collision</a:t>
            </a:r>
            <a:r>
              <a:rPr lang="en-US" sz="1600" dirty="0" smtClean="0"/>
              <a:t>.</a:t>
            </a:r>
          </a:p>
          <a:p>
            <a:r>
              <a:rPr lang="en-US" sz="1600" dirty="0"/>
              <a:t>Freight trains don't travel at fixed times. Always expect a train at each highway-rail intersection at any time.</a:t>
            </a:r>
          </a:p>
          <a:p>
            <a:r>
              <a:rPr lang="en-US" sz="1600" dirty="0" smtClean="0"/>
              <a:t>A </a:t>
            </a:r>
            <a:r>
              <a:rPr lang="en-US" sz="1600" dirty="0"/>
              <a:t>train can extend three feet or more beyond the steel rail, putting the safety zone for pedestrians well beyond the three foot mark. </a:t>
            </a:r>
            <a:endParaRPr lang="en-US" sz="1600" dirty="0" smtClean="0"/>
          </a:p>
          <a:p>
            <a:r>
              <a:rPr lang="en-US" sz="1600" dirty="0" smtClean="0"/>
              <a:t>Today's </a:t>
            </a:r>
            <a:r>
              <a:rPr lang="en-US" sz="1600" dirty="0"/>
              <a:t>trains are quieter than ever, producing no telltale "</a:t>
            </a:r>
            <a:r>
              <a:rPr lang="en-US" sz="1600" dirty="0" err="1"/>
              <a:t>clackety</a:t>
            </a:r>
            <a:r>
              <a:rPr lang="en-US" sz="1600" dirty="0"/>
              <a:t>-clack." Any approaching train is always </a:t>
            </a:r>
            <a:r>
              <a:rPr lang="en-US" sz="1600" dirty="0" smtClean="0"/>
              <a:t>closer and </a:t>
            </a:r>
            <a:r>
              <a:rPr lang="en-US" sz="1600" dirty="0"/>
              <a:t>moving faster, than you think</a:t>
            </a:r>
            <a:r>
              <a:rPr lang="en-US" sz="1600" dirty="0" smtClean="0"/>
              <a:t>.</a:t>
            </a:r>
            <a:endParaRPr lang="en-US" sz="16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778" b="13333"/>
          <a:stretch/>
        </p:blipFill>
        <p:spPr>
          <a:xfrm>
            <a:off x="5029200" y="1981200"/>
            <a:ext cx="3864735" cy="2286635"/>
          </a:xfrm>
          <a:prstGeom prst="rect">
            <a:avLst/>
          </a:prstGeom>
        </p:spPr>
      </p:pic>
    </p:spTree>
    <p:extLst>
      <p:ext uri="{BB962C8B-B14F-4D97-AF65-F5344CB8AC3E}">
        <p14:creationId xmlns:p14="http://schemas.microsoft.com/office/powerpoint/2010/main" val="182009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startAt="8"/>
            </a:pPr>
            <a:r>
              <a:rPr lang="en-US" sz="1300" dirty="0" smtClean="0"/>
              <a:t>Select </a:t>
            </a:r>
            <a:r>
              <a:rPr lang="en-US" sz="1300" dirty="0"/>
              <a:t>ONE of the following special-interest areas and complete the requirements:</a:t>
            </a:r>
          </a:p>
          <a:p>
            <a:pPr lvl="1">
              <a:buFont typeface="+mj-lt"/>
              <a:buAutoNum type="alphaLcPeriod"/>
            </a:pPr>
            <a:r>
              <a:rPr lang="en-US" sz="1300" b="0" dirty="0"/>
              <a:t>Model Railroading</a:t>
            </a:r>
            <a:br>
              <a:rPr lang="en-US" sz="1300" b="0" dirty="0"/>
            </a:br>
            <a:r>
              <a:rPr lang="en-US" sz="1300" b="0" dirty="0"/>
              <a:t>With your parent's and counselor's approval, do TWO of the following:</a:t>
            </a:r>
          </a:p>
          <a:p>
            <a:pPr lvl="2">
              <a:buFont typeface="+mj-lt"/>
              <a:buAutoNum type="arabicPeriod"/>
            </a:pPr>
            <a:r>
              <a:rPr lang="en-US" sz="1300" dirty="0"/>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t>Build one model railroad car kit or one locomotive kit.</a:t>
            </a:r>
          </a:p>
          <a:p>
            <a:pPr lvl="2">
              <a:buFont typeface="+mj-lt"/>
              <a:buAutoNum type="arabicPeriod"/>
            </a:pPr>
            <a:r>
              <a:rPr lang="en-US" sz="1300" dirty="0"/>
              <a:t>Name the scale of four popular model railroad gauges. Identify the scale of four model cars or locomotives.</a:t>
            </a:r>
          </a:p>
          <a:p>
            <a:pPr lvl="2">
              <a:buFont typeface="+mj-lt"/>
              <a:buAutoNum type="arabicPeriod"/>
            </a:pPr>
            <a:r>
              <a:rPr lang="en-US" sz="1300" dirty="0"/>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t>Participate in a switching contest on a timesaver layout and record your time.</a:t>
            </a:r>
          </a:p>
          <a:p>
            <a:pPr lvl="2">
              <a:buFont typeface="+mj-lt"/>
              <a:buAutoNum type="arabicPeriod"/>
            </a:pPr>
            <a:r>
              <a:rPr lang="en-US" sz="1300" dirty="0"/>
              <a:t>Explain the difference between powering and controlling a model railroad by using direct current, and powering and controlling a model railroad using digital command control</a:t>
            </a:r>
            <a:r>
              <a:rPr lang="en-US" sz="1300" dirty="0" smtClean="0"/>
              <a:t>.</a:t>
            </a:r>
            <a:endParaRPr lang="en-US" sz="1300" dirty="0"/>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extLst>
      <p:ext uri="{BB962C8B-B14F-4D97-AF65-F5344CB8AC3E}">
        <p14:creationId xmlns:p14="http://schemas.microsoft.com/office/powerpoint/2010/main" val="3464462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rgbClr val="C00000"/>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973808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Tips </a:t>
            </a:r>
            <a:endParaRPr lang="en-US" dirty="0"/>
          </a:p>
        </p:txBody>
      </p:sp>
      <p:sp>
        <p:nvSpPr>
          <p:cNvPr id="3" name="Content Placeholder 2"/>
          <p:cNvSpPr>
            <a:spLocks noGrp="1"/>
          </p:cNvSpPr>
          <p:nvPr>
            <p:ph idx="1"/>
          </p:nvPr>
        </p:nvSpPr>
        <p:spPr>
          <a:xfrm>
            <a:off x="381000" y="1828800"/>
            <a:ext cx="7934325" cy="4622800"/>
          </a:xfrm>
        </p:spPr>
        <p:txBody>
          <a:bodyPr/>
          <a:lstStyle/>
          <a:p>
            <a:r>
              <a:rPr lang="en-US" sz="1600" dirty="0"/>
              <a:t>Don’t play near trains or tracks; pushing and shoving can cause accidents</a:t>
            </a:r>
            <a:r>
              <a:rPr lang="en-US" sz="1600" dirty="0" smtClean="0"/>
              <a:t>.</a:t>
            </a:r>
          </a:p>
          <a:p>
            <a:r>
              <a:rPr lang="en-US" sz="1600" dirty="0"/>
              <a:t>Remember to obey all warning signs and signals.</a:t>
            </a:r>
          </a:p>
          <a:p>
            <a:r>
              <a:rPr lang="en-US" sz="1600" dirty="0" smtClean="0"/>
              <a:t>Never </a:t>
            </a:r>
            <a:r>
              <a:rPr lang="en-US" sz="1600" dirty="0"/>
              <a:t>cross train tracks to get to a platform. Use marked pathways and stairways to get from platform to platform</a:t>
            </a:r>
            <a:r>
              <a:rPr lang="en-US" sz="1600" dirty="0" smtClean="0"/>
              <a:t>.</a:t>
            </a:r>
          </a:p>
          <a:p>
            <a:r>
              <a:rPr lang="en-US" sz="1600" dirty="0"/>
              <a:t>Don’t ever try to “beat” a train. An approaching train is closer and moving faster than you think. Don’t assume the operator sees you and do not step in front of a train for any reason.</a:t>
            </a:r>
            <a:endParaRPr lang="en-US" sz="1600" dirty="0" smtClean="0"/>
          </a:p>
          <a:p>
            <a:r>
              <a:rPr lang="en-US" sz="1600" dirty="0" smtClean="0"/>
              <a:t>Always </a:t>
            </a:r>
            <a:r>
              <a:rPr lang="en-US" sz="1600" dirty="0"/>
              <a:t>stay behind the yellow lines at train stations. Enter or exit a station platform at designated areas</a:t>
            </a:r>
            <a:r>
              <a:rPr lang="en-US" sz="1600" dirty="0" smtClean="0"/>
              <a:t>.</a:t>
            </a:r>
          </a:p>
          <a:p>
            <a:r>
              <a:rPr lang="en-US" sz="1600" dirty="0" smtClean="0"/>
              <a:t>Use </a:t>
            </a:r>
            <a:r>
              <a:rPr lang="en-US" sz="1600" dirty="0"/>
              <a:t>care when climbing the steps to your rail car. Hold onto the railing and pay attention to where you walk. </a:t>
            </a:r>
            <a:endParaRPr lang="en-US" sz="1600" dirty="0" smtClean="0"/>
          </a:p>
          <a:p>
            <a:r>
              <a:rPr lang="en-US" sz="1600" dirty="0" smtClean="0"/>
              <a:t>If </a:t>
            </a:r>
            <a:r>
              <a:rPr lang="en-US" sz="1600" dirty="0"/>
              <a:t>you need to move between cars, be aware that gaps may present a trip hazard. </a:t>
            </a:r>
            <a:endParaRPr lang="en-US" sz="1600" dirty="0" smtClean="0"/>
          </a:p>
          <a:p>
            <a:r>
              <a:rPr lang="en-US" sz="1600" dirty="0" smtClean="0"/>
              <a:t>When </a:t>
            </a:r>
            <a:r>
              <a:rPr lang="en-US" sz="1600" dirty="0"/>
              <a:t>boarding </a:t>
            </a:r>
            <a:r>
              <a:rPr lang="en-US" sz="1600" dirty="0" smtClean="0"/>
              <a:t>train, familiarize </a:t>
            </a:r>
            <a:r>
              <a:rPr lang="en-US" sz="1600" dirty="0"/>
              <a:t>yourself with the safety information and emergency procedures </a:t>
            </a:r>
            <a:r>
              <a:rPr lang="en-US" sz="1600" dirty="0" smtClean="0"/>
              <a:t>on </a:t>
            </a:r>
            <a:r>
              <a:rPr lang="en-US" altLang="en-US" sz="1600" dirty="0" smtClean="0">
                <a:latin typeface="Arial" panose="020B0604020202020204" pitchFamily="34" charset="0"/>
              </a:rPr>
              <a:t>the </a:t>
            </a:r>
            <a:r>
              <a:rPr lang="en-US" altLang="en-US" sz="1600" dirty="0">
                <a:latin typeface="Arial" panose="020B0604020202020204" pitchFamily="34" charset="0"/>
              </a:rPr>
              <a:t>safety card found in most seat backs</a:t>
            </a:r>
            <a:r>
              <a:rPr lang="en-US" altLang="en-US" sz="1600" dirty="0" smtClean="0">
                <a:latin typeface="Arial" panose="020B0604020202020204" pitchFamily="34" charset="0"/>
              </a:rPr>
              <a:t>.</a:t>
            </a:r>
          </a:p>
          <a:p>
            <a:r>
              <a:rPr lang="en-US" sz="1600" dirty="0"/>
              <a:t>Once the train begins to move, keep one hand on a railing or seat back as you walk through the rail cars. It is very easy to lose your balance on a moving train.</a:t>
            </a:r>
          </a:p>
          <a:p>
            <a:pPr eaLnBrk="0" hangingPunct="0">
              <a:spcBef>
                <a:spcPct val="0"/>
              </a:spcBef>
            </a:pPr>
            <a:r>
              <a:rPr lang="en-US" altLang="en-US" sz="1600" dirty="0">
                <a:latin typeface="Arial" panose="020B0604020202020204" pitchFamily="34" charset="0"/>
              </a:rPr>
              <a:t>Never attempt to board or exit a moving train. </a:t>
            </a:r>
          </a:p>
          <a:p>
            <a:endParaRPr lang="en-US" altLang="en-US" sz="1600" dirty="0" smtClean="0">
              <a:latin typeface="Arial" panose="020B0604020202020204" pitchFamily="34" charset="0"/>
            </a:endParaRPr>
          </a:p>
        </p:txBody>
      </p:sp>
    </p:spTree>
    <p:extLst>
      <p:ext uri="{BB962C8B-B14F-4D97-AF65-F5344CB8AC3E}">
        <p14:creationId xmlns:p14="http://schemas.microsoft.com/office/powerpoint/2010/main" val="235453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rgbClr val="C00000"/>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695057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987" y="381000"/>
            <a:ext cx="7212013" cy="508000"/>
          </a:xfrm>
        </p:spPr>
        <p:txBody>
          <a:bodyPr/>
          <a:lstStyle/>
          <a:p>
            <a:r>
              <a:rPr lang="en-US" dirty="0" smtClean="0"/>
              <a:t>Conduct Near or On Railroad Property</a:t>
            </a:r>
            <a:endParaRPr lang="en-US" dirty="0"/>
          </a:p>
        </p:txBody>
      </p:sp>
      <p:sp>
        <p:nvSpPr>
          <p:cNvPr id="3" name="Content Placeholder 2"/>
          <p:cNvSpPr>
            <a:spLocks noGrp="1"/>
          </p:cNvSpPr>
          <p:nvPr>
            <p:ph idx="1"/>
          </p:nvPr>
        </p:nvSpPr>
        <p:spPr>
          <a:xfrm>
            <a:off x="381000" y="1828800"/>
            <a:ext cx="5486400" cy="4622800"/>
          </a:xfrm>
        </p:spPr>
        <p:txBody>
          <a:bodyPr/>
          <a:lstStyle/>
          <a:p>
            <a:r>
              <a:rPr lang="en-US" sz="1800" dirty="0" smtClean="0"/>
              <a:t>Avoid walking along tracks, especially while wearing earphones.</a:t>
            </a:r>
          </a:p>
          <a:p>
            <a:r>
              <a:rPr lang="en-US" sz="1800" dirty="0" smtClean="0"/>
              <a:t>Avoid fishing or diving from a railroad bridge or trestle.</a:t>
            </a:r>
          </a:p>
          <a:p>
            <a:r>
              <a:rPr lang="en-US" sz="1800" dirty="0" smtClean="0"/>
              <a:t>Take an alternate route instead of walking through tunnels, which allow very little clearance.</a:t>
            </a:r>
          </a:p>
          <a:p>
            <a:r>
              <a:rPr lang="en-US" sz="1800" dirty="0" smtClean="0"/>
              <a:t>Resist the temptation to place items on tracks – even coins to be flattened.</a:t>
            </a:r>
          </a:p>
          <a:p>
            <a:r>
              <a:rPr lang="en-US" sz="1800" dirty="0" smtClean="0"/>
              <a:t>Leave railroad switches alone.</a:t>
            </a:r>
          </a:p>
          <a:p>
            <a:r>
              <a:rPr lang="en-US" sz="1800" dirty="0" smtClean="0"/>
              <a:t>Stay away from rolling stock such as sidelined cars, track maintenance equipment, piles of ties, ballast, or stacked rail.</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899" y="3344333"/>
            <a:ext cx="2209799" cy="33146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899" y="1828800"/>
            <a:ext cx="2209800" cy="1473200"/>
          </a:xfrm>
          <a:prstGeom prst="rect">
            <a:avLst/>
          </a:prstGeom>
        </p:spPr>
      </p:pic>
    </p:spTree>
    <p:extLst>
      <p:ext uri="{BB962C8B-B14F-4D97-AF65-F5344CB8AC3E}">
        <p14:creationId xmlns:p14="http://schemas.microsoft.com/office/powerpoint/2010/main" val="1943200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rgbClr val="C00000"/>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745388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Automobiles and Grade Crossings</a:t>
            </a:r>
            <a:endParaRPr lang="en-US" dirty="0"/>
          </a:p>
        </p:txBody>
      </p:sp>
      <p:sp>
        <p:nvSpPr>
          <p:cNvPr id="3" name="Content Placeholder 2"/>
          <p:cNvSpPr>
            <a:spLocks noGrp="1"/>
          </p:cNvSpPr>
          <p:nvPr>
            <p:ph idx="1"/>
          </p:nvPr>
        </p:nvSpPr>
        <p:spPr>
          <a:xfrm>
            <a:off x="381001" y="1828800"/>
            <a:ext cx="4495799" cy="4800600"/>
          </a:xfrm>
        </p:spPr>
        <p:txBody>
          <a:bodyPr/>
          <a:lstStyle/>
          <a:p>
            <a:r>
              <a:rPr lang="en-US" sz="1600" dirty="0"/>
              <a:t>Trains have the right of way 100% of the time over emergency vehicles, cars, the police and pedestrians.</a:t>
            </a:r>
          </a:p>
          <a:p>
            <a:pPr lvl="1"/>
            <a:r>
              <a:rPr lang="en-US" sz="1400" b="0" dirty="0"/>
              <a:t>The average locomotive weighs about 400,000 pounds or 200 tons; it can weigh up to 6,000 tons. This makes the weight ratio of a car to a train proportional to that of a soda can to a car. We all know what happens to a soda can hit by a car.</a:t>
            </a:r>
          </a:p>
          <a:p>
            <a:r>
              <a:rPr lang="en-US" sz="1600" dirty="0" smtClean="0"/>
              <a:t>Never </a:t>
            </a:r>
            <a:r>
              <a:rPr lang="en-US" sz="1600" dirty="0"/>
              <a:t>race a </a:t>
            </a:r>
            <a:r>
              <a:rPr lang="en-US" sz="1600" b="1" dirty="0"/>
              <a:t>train</a:t>
            </a:r>
            <a:r>
              <a:rPr lang="en-US" sz="1600" dirty="0"/>
              <a:t> to the crossing</a:t>
            </a:r>
            <a:r>
              <a:rPr lang="en-US" sz="1600" dirty="0" smtClean="0"/>
              <a:t>. If you tie, you </a:t>
            </a:r>
            <a:r>
              <a:rPr lang="en-US" sz="1600" dirty="0" smtClean="0"/>
              <a:t>lose.</a:t>
            </a:r>
            <a:endParaRPr lang="en-US" sz="1600" dirty="0"/>
          </a:p>
          <a:p>
            <a:r>
              <a:rPr lang="en-US" sz="1600" dirty="0" smtClean="0"/>
              <a:t>Never </a:t>
            </a:r>
            <a:r>
              <a:rPr lang="en-US" sz="1600" dirty="0"/>
              <a:t>drive around </a:t>
            </a:r>
            <a:r>
              <a:rPr lang="en-US" sz="1600" dirty="0" smtClean="0"/>
              <a:t>lowered </a:t>
            </a:r>
            <a:r>
              <a:rPr lang="en-US" sz="1600" dirty="0"/>
              <a:t>gates.</a:t>
            </a:r>
          </a:p>
          <a:p>
            <a:r>
              <a:rPr lang="en-US" sz="1600" dirty="0" smtClean="0"/>
              <a:t>Never stop a vehicle on the tracks.</a:t>
            </a:r>
          </a:p>
          <a:p>
            <a:r>
              <a:rPr lang="en-US" sz="1600" dirty="0" smtClean="0"/>
              <a:t>Never assume that a passing train is the only train on a multiple-track crossing.</a:t>
            </a:r>
          </a:p>
          <a:p>
            <a:r>
              <a:rPr lang="en-US" sz="1600" dirty="0" smtClean="0"/>
              <a:t>Never cross the tracks anywhere but at the public grade crossing.</a:t>
            </a:r>
          </a:p>
          <a:p>
            <a:endParaRPr lang="en-US" sz="1600" dirty="0"/>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943100"/>
            <a:ext cx="4057650" cy="2705100"/>
          </a:xfrm>
          <a:prstGeom prst="rect">
            <a:avLst/>
          </a:prstGeom>
        </p:spPr>
      </p:pic>
    </p:spTree>
    <p:extLst>
      <p:ext uri="{BB962C8B-B14F-4D97-AF65-F5344CB8AC3E}">
        <p14:creationId xmlns:p14="http://schemas.microsoft.com/office/powerpoint/2010/main" val="1281807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rgbClr val="C00000"/>
                </a:solidFill>
              </a:rPr>
              <a:t>Tell how to report a malfunction of grade crossing warning devices.</a:t>
            </a:r>
          </a:p>
          <a:p>
            <a:pPr lvl="1">
              <a:buFont typeface="+mj-lt"/>
              <a:buAutoNum type="alphaLcPeriod"/>
            </a:pPr>
            <a:r>
              <a:rPr lang="en-US" sz="1600" b="0" dirty="0">
                <a:solidFill>
                  <a:schemeClr val="tx1"/>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032787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Defective Grade Crossing Devices</a:t>
            </a:r>
            <a:endParaRPr lang="en-US" dirty="0"/>
          </a:p>
        </p:txBody>
      </p:sp>
      <p:sp>
        <p:nvSpPr>
          <p:cNvPr id="3" name="Content Placeholder 2"/>
          <p:cNvSpPr>
            <a:spLocks noGrp="1"/>
          </p:cNvSpPr>
          <p:nvPr>
            <p:ph idx="1"/>
          </p:nvPr>
        </p:nvSpPr>
        <p:spPr>
          <a:xfrm>
            <a:off x="304800" y="1905000"/>
            <a:ext cx="4191000" cy="2743200"/>
          </a:xfrm>
        </p:spPr>
        <p:txBody>
          <a:bodyPr/>
          <a:lstStyle/>
          <a:p>
            <a:r>
              <a:rPr lang="en-US" sz="1800" dirty="0" smtClean="0"/>
              <a:t>If you think that highway-rail grade crossing signals are not working, immediately call 9-1-1 and report the problem and location.</a:t>
            </a:r>
          </a:p>
          <a:p>
            <a:r>
              <a:rPr lang="en-US" sz="1800" dirty="0" smtClean="0"/>
              <a:t>Then contact the railroad at the toll-free number posted on the signal building or cabinet at the crossing.</a:t>
            </a:r>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00" t="13333" b="13333"/>
          <a:stretch/>
        </p:blipFill>
        <p:spPr>
          <a:xfrm>
            <a:off x="4572000" y="1905000"/>
            <a:ext cx="4343401" cy="2514600"/>
          </a:xfrm>
          <a:prstGeom prst="rect">
            <a:avLst/>
          </a:prstGeom>
        </p:spPr>
      </p:pic>
      <p:sp>
        <p:nvSpPr>
          <p:cNvPr id="4" name="TextBox 3"/>
          <p:cNvSpPr txBox="1"/>
          <p:nvPr/>
        </p:nvSpPr>
        <p:spPr>
          <a:xfrm>
            <a:off x="4572000" y="4572000"/>
            <a:ext cx="4343401" cy="369332"/>
          </a:xfrm>
          <a:prstGeom prst="rect">
            <a:avLst/>
          </a:prstGeom>
          <a:noFill/>
        </p:spPr>
        <p:txBody>
          <a:bodyPr wrap="square" rtlCol="0">
            <a:spAutoFit/>
          </a:bodyPr>
          <a:lstStyle/>
          <a:p>
            <a:pPr algn="ctr"/>
            <a:r>
              <a:rPr lang="en-US" dirty="0" smtClean="0">
                <a:solidFill>
                  <a:schemeClr val="bg1"/>
                </a:solidFill>
              </a:rPr>
              <a:t>Inoperable Gates and Lights</a:t>
            </a:r>
            <a:endParaRPr lang="en-US" dirty="0">
              <a:solidFill>
                <a:schemeClr val="bg1"/>
              </a:solidFill>
            </a:endParaRPr>
          </a:p>
        </p:txBody>
      </p:sp>
    </p:spTree>
    <p:extLst>
      <p:ext uri="{BB962C8B-B14F-4D97-AF65-F5344CB8AC3E}">
        <p14:creationId xmlns:p14="http://schemas.microsoft.com/office/powerpoint/2010/main" val="399564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5</a:t>
            </a:r>
            <a:endParaRPr lang="en-US" b="1" dirty="0" smtClean="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chemeClr val="tx1"/>
                </a:solidFill>
              </a:rPr>
              <a:t>List five safety precautions that help make trains safer for workers and passengers.</a:t>
            </a:r>
          </a:p>
          <a:p>
            <a:pPr lvl="1">
              <a:buFont typeface="+mj-lt"/>
              <a:buAutoNum type="alphaLcPeriod"/>
            </a:pPr>
            <a:r>
              <a:rPr lang="en-US" sz="1600" b="0" dirty="0">
                <a:solidFill>
                  <a:schemeClr val="tx1"/>
                </a:solidFill>
              </a:rPr>
              <a:t>Explain to your merit badge counselor why safety around rights-of-way is important.</a:t>
            </a:r>
          </a:p>
          <a:p>
            <a:pPr lvl="1">
              <a:buFont typeface="+mj-lt"/>
              <a:buAutoNum type="alphaLcPeriod"/>
            </a:pPr>
            <a:r>
              <a:rPr lang="en-US" sz="1600" b="0" dirty="0">
                <a:solidFill>
                  <a:schemeClr val="tx1"/>
                </a:solidFill>
              </a:rPr>
              <a:t>List 10 safety tips to remember when you are near a railroad track (either on the ground or on a station platform) or aboard a train.</a:t>
            </a:r>
          </a:p>
          <a:p>
            <a:pPr lvl="1">
              <a:buFont typeface="+mj-lt"/>
              <a:buAutoNum type="alphaLcPeriod"/>
            </a:pPr>
            <a:r>
              <a:rPr lang="en-US" sz="1600" b="0" dirty="0">
                <a:solidFill>
                  <a:schemeClr val="tx1"/>
                </a:solidFill>
              </a:rPr>
              <a:t>Tell your counselor about the guidelines for conduct that should be followed when you are near or on railroad property. Explain the dangers of trespassing on railroad property.</a:t>
            </a:r>
          </a:p>
          <a:p>
            <a:pPr lvl="1">
              <a:buFont typeface="+mj-lt"/>
              <a:buAutoNum type="alphaLcPeriod"/>
            </a:pPr>
            <a:r>
              <a:rPr lang="en-US" sz="1600" b="0" dirty="0">
                <a:solidFill>
                  <a:schemeClr val="tx1"/>
                </a:solidFill>
              </a:rPr>
              <a:t>Tell what an automobile driver can do to safely operate a car at grade crossings, and list three things an automobile driver should never do at a grade crossing.</a:t>
            </a:r>
          </a:p>
          <a:p>
            <a:pPr lvl="1">
              <a:buFont typeface="+mj-lt"/>
              <a:buAutoNum type="alphaLcPeriod"/>
            </a:pPr>
            <a:r>
              <a:rPr lang="en-US" sz="1600" b="0" dirty="0">
                <a:solidFill>
                  <a:schemeClr val="tx1"/>
                </a:solidFill>
              </a:rPr>
              <a:t>Tell how to report a malfunction of grade crossing warning devices.</a:t>
            </a:r>
          </a:p>
          <a:p>
            <a:pPr lvl="1">
              <a:buFont typeface="+mj-lt"/>
              <a:buAutoNum type="alphaLcPeriod"/>
            </a:pPr>
            <a:r>
              <a:rPr lang="en-US" sz="1600" b="0" dirty="0">
                <a:solidFill>
                  <a:srgbClr val="C00000"/>
                </a:solidFill>
              </a:rPr>
              <a:t>List safety precautions a pedestrian should follow at a public crossing.</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08885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04813"/>
            <a:ext cx="6754813" cy="508000"/>
          </a:xfrm>
        </p:spPr>
        <p:txBody>
          <a:bodyPr/>
          <a:lstStyle/>
          <a:p>
            <a:r>
              <a:rPr lang="en-US" dirty="0" smtClean="0"/>
              <a:t>Safety Precautions for Pedestrians</a:t>
            </a:r>
            <a:endParaRPr lang="en-US" dirty="0"/>
          </a:p>
        </p:txBody>
      </p:sp>
      <p:sp>
        <p:nvSpPr>
          <p:cNvPr id="3" name="Content Placeholder 2"/>
          <p:cNvSpPr>
            <a:spLocks noGrp="1"/>
          </p:cNvSpPr>
          <p:nvPr>
            <p:ph idx="1"/>
          </p:nvPr>
        </p:nvSpPr>
        <p:spPr>
          <a:xfrm>
            <a:off x="304800" y="1828800"/>
            <a:ext cx="8610600" cy="4622800"/>
          </a:xfrm>
        </p:spPr>
        <p:txBody>
          <a:bodyPr/>
          <a:lstStyle/>
          <a:p>
            <a:r>
              <a:rPr lang="en-US" sz="1600" dirty="0" smtClean="0"/>
              <a:t>The </a:t>
            </a:r>
            <a:r>
              <a:rPr lang="en-US" sz="1600" dirty="0"/>
              <a:t>only safe place to cross is at a designated public </a:t>
            </a:r>
            <a:r>
              <a:rPr lang="en-US" sz="1600" dirty="0" smtClean="0"/>
              <a:t>crossing</a:t>
            </a:r>
          </a:p>
          <a:p>
            <a:r>
              <a:rPr lang="en-US" sz="1600" dirty="0" smtClean="0"/>
              <a:t>Railroad </a:t>
            </a:r>
            <a:r>
              <a:rPr lang="en-US" sz="1600" dirty="0"/>
              <a:t>tracks, trestles, yards and equipment are private property and trespassers are subject to arrest and fine. </a:t>
            </a:r>
            <a:r>
              <a:rPr lang="en-US" sz="1600" dirty="0" smtClean="0"/>
              <a:t>You </a:t>
            </a:r>
            <a:r>
              <a:rPr lang="en-US" sz="1600" dirty="0"/>
              <a:t>could be injured or killed in a busy rail </a:t>
            </a:r>
            <a:r>
              <a:rPr lang="en-US" sz="1600" dirty="0" smtClean="0"/>
              <a:t>yard.</a:t>
            </a:r>
          </a:p>
          <a:p>
            <a:r>
              <a:rPr lang="en-US" sz="1600" dirty="0" smtClean="0"/>
              <a:t>Trains </a:t>
            </a:r>
            <a:r>
              <a:rPr lang="en-US" sz="1600" dirty="0"/>
              <a:t>overhang the tracks by at least three feet in both directions; loose straps hanging from rail cars may extend even further. If you are in the right-of-way next to the tracks, you can be hit by the </a:t>
            </a:r>
            <a:r>
              <a:rPr lang="en-US" sz="1600" dirty="0" smtClean="0"/>
              <a:t>train.</a:t>
            </a:r>
          </a:p>
          <a:p>
            <a:r>
              <a:rPr lang="en-US" sz="1600" dirty="0" smtClean="0"/>
              <a:t>Do </a:t>
            </a:r>
            <a:r>
              <a:rPr lang="en-US" sz="1600" dirty="0"/>
              <a:t>not cross the tracks immediately after a train passes. A second train might be blocked by the first. </a:t>
            </a:r>
            <a:r>
              <a:rPr lang="en-US" sz="1600" dirty="0" smtClean="0"/>
              <a:t>Wait </a:t>
            </a:r>
            <a:r>
              <a:rPr lang="en-US" sz="1600" dirty="0"/>
              <a:t>until you can see clearly around the first train in both </a:t>
            </a:r>
            <a:r>
              <a:rPr lang="en-US" sz="1600" dirty="0" smtClean="0"/>
              <a:t>directions.</a:t>
            </a:r>
          </a:p>
          <a:p>
            <a:r>
              <a:rPr lang="en-US" sz="1600" dirty="0" smtClean="0"/>
              <a:t>Flashing </a:t>
            </a:r>
            <a:r>
              <a:rPr lang="en-US" sz="1600" dirty="0"/>
              <a:t>red lights indicate a train is </a:t>
            </a:r>
            <a:r>
              <a:rPr lang="en-US" sz="1600" dirty="0" smtClean="0"/>
              <a:t>approaching. Never </a:t>
            </a:r>
            <a:r>
              <a:rPr lang="en-US" sz="1600" dirty="0"/>
              <a:t>walk around or behind lowered gates at a crossing, and DO NOT cross the tracks until the lights have stopped flashing and it's safe to do </a:t>
            </a:r>
            <a:r>
              <a:rPr lang="en-US" sz="1600" dirty="0" smtClean="0"/>
              <a:t>so.</a:t>
            </a:r>
          </a:p>
          <a:p>
            <a:r>
              <a:rPr lang="en-US" sz="1600" dirty="0" smtClean="0"/>
              <a:t>Do </a:t>
            </a:r>
            <a:r>
              <a:rPr lang="en-US" sz="1600" dirty="0"/>
              <a:t>not hunt, fish or bungee jump from railroad trestles. There is only enough clearance on the tracks for a train to pass. </a:t>
            </a:r>
            <a:endParaRPr lang="en-US" sz="1600" dirty="0" smtClean="0"/>
          </a:p>
          <a:p>
            <a:r>
              <a:rPr lang="en-US" sz="1600" dirty="0" smtClean="0"/>
              <a:t>Do </a:t>
            </a:r>
            <a:r>
              <a:rPr lang="en-US" sz="1600" dirty="0"/>
              <a:t>not attempt to hop aboard railroad equipment at any time. A slip of the foot can cost you a limb or your </a:t>
            </a:r>
            <a:r>
              <a:rPr lang="en-US" sz="1600" dirty="0" smtClean="0"/>
              <a:t>life.</a:t>
            </a:r>
          </a:p>
          <a:p>
            <a:r>
              <a:rPr lang="en-US" sz="1600" dirty="0" smtClean="0"/>
              <a:t>Be </a:t>
            </a:r>
            <a:r>
              <a:rPr lang="en-US" sz="1600" dirty="0"/>
              <a:t>aware trains do not follow set schedules. Any Time is Train Time!</a:t>
            </a:r>
          </a:p>
          <a:p>
            <a:endParaRPr lang="en-US" dirty="0"/>
          </a:p>
        </p:txBody>
      </p:sp>
    </p:spTree>
    <p:extLst>
      <p:ext uri="{BB962C8B-B14F-4D97-AF65-F5344CB8AC3E}">
        <p14:creationId xmlns:p14="http://schemas.microsoft.com/office/powerpoint/2010/main" val="408822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152400"/>
            <a:ext cx="6480175" cy="1143000"/>
          </a:xfrm>
        </p:spPr>
        <p:txBody>
          <a:bodyPr/>
          <a:lstStyle/>
          <a:p>
            <a:pPr eaLnBrk="1" hangingPunct="1"/>
            <a:r>
              <a:rPr lang="en-US" sz="3600" b="1" dirty="0" smtClean="0">
                <a:solidFill>
                  <a:srgbClr val="080808"/>
                </a:solidFill>
                <a:effectLst>
                  <a:outerShdw blurRad="38100" dist="38100" dir="2700000" algn="tl">
                    <a:srgbClr val="000000">
                      <a:alpha val="43137"/>
                    </a:srgbClr>
                  </a:outerShdw>
                </a:effectLst>
              </a:rPr>
              <a:t>Railroading Merit Badge Requirements</a:t>
            </a:r>
            <a:endParaRPr lang="uk-UA" sz="3600" b="1" dirty="0" smtClean="0">
              <a:solidFill>
                <a:srgbClr val="080808"/>
              </a:solidFill>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468313" y="1916113"/>
            <a:ext cx="8064500" cy="4625975"/>
          </a:xfrm>
        </p:spPr>
        <p:txBody>
          <a:bodyPr/>
          <a:lstStyle/>
          <a:p>
            <a:pPr>
              <a:buFont typeface="+mj-lt"/>
              <a:buAutoNum type="arabicPeriod" startAt="8"/>
            </a:pPr>
            <a:r>
              <a:rPr lang="en-US" sz="1600" dirty="0" smtClean="0"/>
              <a:t>Select </a:t>
            </a:r>
            <a:r>
              <a:rPr lang="en-US" sz="1600" dirty="0"/>
              <a:t>ONE of the following special-interest areas and complete the requirements:</a:t>
            </a:r>
          </a:p>
          <a:p>
            <a:pPr lvl="1">
              <a:buFont typeface="+mj-lt"/>
              <a:buAutoNum type="alphaLcPeriod" startAt="2"/>
            </a:pPr>
            <a:r>
              <a:rPr lang="en-US" sz="1600" b="0" dirty="0" err="1" smtClean="0"/>
              <a:t>Railfanning</a:t>
            </a:r>
            <a:r>
              <a:rPr lang="en-US" sz="1600" b="0" dirty="0"/>
              <a:t/>
            </a:r>
            <a:br>
              <a:rPr lang="en-US" sz="1600" b="0" dirty="0"/>
            </a:br>
            <a:r>
              <a:rPr lang="en-US" sz="1600" b="0" dirty="0"/>
              <a:t>With your parent's and counselor's approval, do TWO of the following:</a:t>
            </a:r>
          </a:p>
          <a:p>
            <a:pPr lvl="2">
              <a:buFont typeface="+mj-lt"/>
              <a:buAutoNum type="arabicPeriod"/>
            </a:pPr>
            <a:r>
              <a:rPr lang="en-US" sz="1600" dirty="0"/>
              <a:t>Visit a railroad museum, historical display, or a prototype railroad-sponsored public event. With permission, photograph, videotape, or sketch items of interest. Explain what you saw and describe your photos, sketches, or videotape.</a:t>
            </a:r>
          </a:p>
          <a:p>
            <a:pPr lvl="2">
              <a:buFont typeface="+mj-lt"/>
              <a:buAutoNum type="arabicPeriod"/>
            </a:pPr>
            <a:r>
              <a:rPr lang="en-US" sz="1600" dirty="0"/>
              <a:t>Purchase tickets and ride a scenic or historic railroad. Under supervision, photograph the equipment and discuss with your counselor the historic significance of the operation.</a:t>
            </a:r>
          </a:p>
          <a:p>
            <a:pPr lvl="2">
              <a:buFont typeface="+mj-lt"/>
              <a:buAutoNum type="arabicPeriod"/>
            </a:pPr>
            <a:r>
              <a:rPr lang="en-US" sz="1600" dirty="0"/>
              <a:t>Locate the website of four rail historical groups, then find information on the history of the rail preservation operations and purpose of each group. Talk with a member of one of the groups and find out how you might help.</a:t>
            </a:r>
          </a:p>
          <a:p>
            <a:pPr lvl="2">
              <a:buFont typeface="+mj-lt"/>
              <a:buAutoNum type="arabicPeriod"/>
            </a:pPr>
            <a:r>
              <a:rPr lang="en-US" sz="1600" dirty="0"/>
              <a:t>Plan a trip by rail between two points. Obtain a schedule and explain when the train should arrive at two intermediate points. Purchase the tickets and make the trip. Explain to your counselor what you saw.</a:t>
            </a:r>
          </a:p>
        </p:txBody>
      </p: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97894" y="228600"/>
            <a:ext cx="869837" cy="888885"/>
          </a:xfrm>
          <a:prstGeom prst="rect">
            <a:avLst/>
          </a:prstGeom>
        </p:spPr>
      </p:pic>
    </p:spTree>
    <p:extLst>
      <p:ext uri="{BB962C8B-B14F-4D97-AF65-F5344CB8AC3E}">
        <p14:creationId xmlns:p14="http://schemas.microsoft.com/office/powerpoint/2010/main" val="2463543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6</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rgbClr val="C00000"/>
                </a:solidFill>
              </a:rPr>
              <a:t>Explain the appearance and meaning of the following warning signs and devices: advance warning sign, pavement markings, crossbucks, flashing red lights, crossing gates.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299282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Warning Signs</a:t>
            </a:r>
            <a:endParaRPr lang="en-US" dirty="0"/>
          </a:p>
        </p:txBody>
      </p:sp>
      <p:sp>
        <p:nvSpPr>
          <p:cNvPr id="3" name="Content Placeholder 2"/>
          <p:cNvSpPr>
            <a:spLocks noGrp="1"/>
          </p:cNvSpPr>
          <p:nvPr>
            <p:ph idx="1"/>
          </p:nvPr>
        </p:nvSpPr>
        <p:spPr>
          <a:xfrm>
            <a:off x="381001" y="1905000"/>
            <a:ext cx="4724400" cy="4546600"/>
          </a:xfrm>
        </p:spPr>
        <p:txBody>
          <a:bodyPr/>
          <a:lstStyle/>
          <a:p>
            <a:r>
              <a:rPr lang="en-US" sz="1800" dirty="0"/>
              <a:t>When approaching a public highway-rail crossing, drivers will see the round, yellow advance warning sign.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905000"/>
            <a:ext cx="3118837" cy="4162425"/>
          </a:xfrm>
          <a:prstGeom prst="rect">
            <a:avLst/>
          </a:prstGeom>
        </p:spPr>
      </p:pic>
    </p:spTree>
    <p:extLst>
      <p:ext uri="{BB962C8B-B14F-4D97-AF65-F5344CB8AC3E}">
        <p14:creationId xmlns:p14="http://schemas.microsoft.com/office/powerpoint/2010/main" val="3297608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Warning Signs</a:t>
            </a:r>
            <a:endParaRPr lang="en-US" dirty="0"/>
          </a:p>
        </p:txBody>
      </p:sp>
      <p:sp>
        <p:nvSpPr>
          <p:cNvPr id="3" name="Content Placeholder 2"/>
          <p:cNvSpPr>
            <a:spLocks noGrp="1"/>
          </p:cNvSpPr>
          <p:nvPr>
            <p:ph idx="1"/>
          </p:nvPr>
        </p:nvSpPr>
        <p:spPr>
          <a:xfrm>
            <a:off x="685800" y="5105400"/>
            <a:ext cx="7543799" cy="1346200"/>
          </a:xfrm>
        </p:spPr>
        <p:txBody>
          <a:bodyPr/>
          <a:lstStyle/>
          <a:p>
            <a:r>
              <a:rPr lang="en-US" sz="1800" dirty="0"/>
              <a:t>Pavement markings are the same as the advance warning sign, but the letters are painted on the road surface and generally start at the advance warning sign and end with a stop bar near the crossing.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71662"/>
            <a:ext cx="6096000" cy="3114675"/>
          </a:xfrm>
          <a:prstGeom prst="rect">
            <a:avLst/>
          </a:prstGeom>
        </p:spPr>
      </p:pic>
    </p:spTree>
    <p:extLst>
      <p:ext uri="{BB962C8B-B14F-4D97-AF65-F5344CB8AC3E}">
        <p14:creationId xmlns:p14="http://schemas.microsoft.com/office/powerpoint/2010/main" val="358523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Warning Signs</a:t>
            </a:r>
            <a:endParaRPr lang="en-US" dirty="0"/>
          </a:p>
        </p:txBody>
      </p:sp>
      <p:sp>
        <p:nvSpPr>
          <p:cNvPr id="3" name="Content Placeholder 2"/>
          <p:cNvSpPr>
            <a:spLocks noGrp="1"/>
          </p:cNvSpPr>
          <p:nvPr>
            <p:ph idx="1"/>
          </p:nvPr>
        </p:nvSpPr>
        <p:spPr>
          <a:xfrm>
            <a:off x="304800" y="1828800"/>
            <a:ext cx="5181601" cy="4622800"/>
          </a:xfrm>
        </p:spPr>
        <p:txBody>
          <a:bodyPr/>
          <a:lstStyle/>
          <a:p>
            <a:r>
              <a:rPr lang="en-US" sz="1800" dirty="0"/>
              <a:t>The common crossbuck is the basic warning sign required at all public crossings</a:t>
            </a:r>
            <a:r>
              <a:rPr lang="en-US" sz="1800" dirty="0" smtClean="0"/>
              <a:t>.</a:t>
            </a:r>
          </a:p>
          <a:p>
            <a:r>
              <a:rPr lang="en-US" sz="1800" dirty="0" smtClean="0"/>
              <a:t>It has the same meaning as a yield sign.</a:t>
            </a:r>
          </a:p>
          <a:p>
            <a:r>
              <a:rPr lang="en-US" sz="1800" dirty="0" smtClean="0"/>
              <a:t>A smaller sign below the crossbuck indicates multiple sets of tracks.</a:t>
            </a:r>
            <a:endParaRPr lang="en-US" sz="1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862666"/>
            <a:ext cx="3247432" cy="3471333"/>
          </a:xfrm>
          <a:prstGeom prst="rect">
            <a:avLst/>
          </a:prstGeom>
        </p:spPr>
      </p:pic>
    </p:spTree>
    <p:extLst>
      <p:ext uri="{BB962C8B-B14F-4D97-AF65-F5344CB8AC3E}">
        <p14:creationId xmlns:p14="http://schemas.microsoft.com/office/powerpoint/2010/main" val="3487290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Warning Signs</a:t>
            </a:r>
            <a:endParaRPr lang="en-US" dirty="0"/>
          </a:p>
        </p:txBody>
      </p:sp>
      <p:sp>
        <p:nvSpPr>
          <p:cNvPr id="3" name="Content Placeholder 2"/>
          <p:cNvSpPr>
            <a:spLocks noGrp="1"/>
          </p:cNvSpPr>
          <p:nvPr>
            <p:ph idx="1"/>
          </p:nvPr>
        </p:nvSpPr>
        <p:spPr>
          <a:xfrm>
            <a:off x="304801" y="1828800"/>
            <a:ext cx="3962400" cy="3505200"/>
          </a:xfrm>
        </p:spPr>
        <p:txBody>
          <a:bodyPr/>
          <a:lstStyle/>
          <a:p>
            <a:r>
              <a:rPr lang="en-US" sz="1800" dirty="0" smtClean="0"/>
              <a:t>Busier railroad crossings require active warning devices such as a crossbuck with alternating flashing red lights to </a:t>
            </a:r>
            <a:r>
              <a:rPr lang="en-US" altLang="en-US" sz="1800" dirty="0" smtClean="0">
                <a:latin typeface="Arial" panose="020B0604020202020204" pitchFamily="34" charset="0"/>
              </a:rPr>
              <a:t>warn </a:t>
            </a:r>
            <a:r>
              <a:rPr lang="en-US" altLang="en-US" sz="1800" dirty="0">
                <a:latin typeface="Arial" panose="020B0604020202020204" pitchFamily="34" charset="0"/>
              </a:rPr>
              <a:t>of the immediate approach of a train. </a:t>
            </a:r>
          </a:p>
          <a:p>
            <a:pPr eaLnBrk="0" hangingPunct="0">
              <a:spcBef>
                <a:spcPct val="0"/>
              </a:spcBef>
            </a:pPr>
            <a:r>
              <a:rPr lang="en-US" altLang="en-US" sz="1800" dirty="0" smtClean="0">
                <a:latin typeface="Arial" panose="020B0604020202020204" pitchFamily="34" charset="0"/>
              </a:rPr>
              <a:t>If </a:t>
            </a:r>
            <a:r>
              <a:rPr lang="en-US" altLang="en-US" sz="1800" dirty="0">
                <a:latin typeface="Arial" panose="020B0604020202020204" pitchFamily="34" charset="0"/>
              </a:rPr>
              <a:t>the red lights are flashing at a railroad crossing all vehicles are required to stop even if a train is not in sight. </a:t>
            </a:r>
          </a:p>
          <a:p>
            <a:endParaRPr lang="en-US" sz="1800" dirty="0" smtClean="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668" y="1905000"/>
            <a:ext cx="4610100" cy="2597239"/>
          </a:xfrm>
          <a:prstGeom prst="rect">
            <a:avLst/>
          </a:prstGeom>
        </p:spPr>
      </p:pic>
    </p:spTree>
    <p:extLst>
      <p:ext uri="{BB962C8B-B14F-4D97-AF65-F5344CB8AC3E}">
        <p14:creationId xmlns:p14="http://schemas.microsoft.com/office/powerpoint/2010/main" val="585125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Warning Signs</a:t>
            </a:r>
            <a:endParaRPr lang="en-US" dirty="0"/>
          </a:p>
        </p:txBody>
      </p:sp>
      <p:sp>
        <p:nvSpPr>
          <p:cNvPr id="3" name="Content Placeholder 2"/>
          <p:cNvSpPr>
            <a:spLocks noGrp="1"/>
          </p:cNvSpPr>
          <p:nvPr>
            <p:ph idx="1"/>
          </p:nvPr>
        </p:nvSpPr>
        <p:spPr>
          <a:xfrm>
            <a:off x="304801" y="1828800"/>
            <a:ext cx="4495800" cy="4622800"/>
          </a:xfrm>
        </p:spPr>
        <p:txBody>
          <a:bodyPr/>
          <a:lstStyle/>
          <a:p>
            <a:r>
              <a:rPr lang="en-US" sz="1800" dirty="0"/>
              <a:t>At many crossings, there will be a </a:t>
            </a:r>
            <a:r>
              <a:rPr lang="en-US" sz="1800" dirty="0" smtClean="0"/>
              <a:t>crossing gate </a:t>
            </a:r>
            <a:r>
              <a:rPr lang="en-US" sz="1800" dirty="0"/>
              <a:t>added to the signal. </a:t>
            </a:r>
            <a:endParaRPr lang="en-US" sz="1800" dirty="0" smtClean="0"/>
          </a:p>
          <a:p>
            <a:r>
              <a:rPr lang="en-US" sz="1800" dirty="0" smtClean="0"/>
              <a:t>The </a:t>
            </a:r>
            <a:r>
              <a:rPr lang="en-US" sz="1800" dirty="0"/>
              <a:t>gates will be fully lowered 15 to 20 seconds before the train arrives. </a:t>
            </a:r>
            <a:endParaRPr lang="en-US" sz="1800" dirty="0" smtClean="0"/>
          </a:p>
          <a:p>
            <a:r>
              <a:rPr lang="en-US" sz="1800" dirty="0" smtClean="0"/>
              <a:t>The </a:t>
            </a:r>
            <a:r>
              <a:rPr lang="en-US" sz="1800" dirty="0"/>
              <a:t>gates will rise and the signals will shut off once the end of the train clears the island circuit. </a:t>
            </a:r>
            <a:endParaRPr lang="en-US" sz="1800" dirty="0" smtClean="0"/>
          </a:p>
          <a:p>
            <a:r>
              <a:rPr lang="en-US" sz="1800" dirty="0"/>
              <a:t>It is </a:t>
            </a:r>
            <a:r>
              <a:rPr lang="en-US" sz="1800" dirty="0" smtClean="0"/>
              <a:t>illegal </a:t>
            </a:r>
            <a:r>
              <a:rPr lang="en-US" sz="1800" dirty="0"/>
              <a:t>to drive past a lowered crossing gate.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828800"/>
            <a:ext cx="3758214" cy="2815244"/>
          </a:xfrm>
          <a:prstGeom prst="rect">
            <a:avLst/>
          </a:prstGeom>
        </p:spPr>
      </p:pic>
    </p:spTree>
    <p:extLst>
      <p:ext uri="{BB962C8B-B14F-4D97-AF65-F5344CB8AC3E}">
        <p14:creationId xmlns:p14="http://schemas.microsoft.com/office/powerpoint/2010/main" val="3590819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7</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EACH of the following:</a:t>
            </a:r>
          </a:p>
          <a:p>
            <a:pPr lvl="1">
              <a:buFont typeface="+mj-lt"/>
              <a:buAutoNum type="alphaLcPeriod"/>
            </a:pPr>
            <a:r>
              <a:rPr lang="en-US" sz="1600" b="0" dirty="0">
                <a:solidFill>
                  <a:srgbClr val="C00000"/>
                </a:solidFill>
              </a:rPr>
              <a:t>Explain how railroad signals operate and show two basic signal types using color and configuration.</a:t>
            </a:r>
          </a:p>
          <a:p>
            <a:pPr lvl="1">
              <a:buFont typeface="+mj-lt"/>
              <a:buAutoNum type="alphaLcPeriod"/>
            </a:pPr>
            <a:r>
              <a:rPr lang="en-US" sz="1600" b="0" dirty="0">
                <a:solidFill>
                  <a:schemeClr val="tx1"/>
                </a:solidFill>
              </a:rPr>
              <a:t>Explain the meaning of three horn signals.</a:t>
            </a:r>
          </a:p>
          <a:p>
            <a:pPr lvl="1">
              <a:buFont typeface="+mj-lt"/>
              <a:buAutoNum type="alphaLcPeriod"/>
            </a:pPr>
            <a:r>
              <a:rPr lang="en-US" sz="1600" b="0" dirty="0">
                <a:solidFill>
                  <a:schemeClr val="tx1"/>
                </a:solidFill>
              </a:rPr>
              <a:t>Describe a way to signal a train for an emergency stop.</a:t>
            </a:r>
          </a:p>
          <a:p>
            <a:pPr lvl="1">
              <a:buFont typeface="+mj-lt"/>
              <a:buAutoNum type="alphaLcPeriod"/>
            </a:pPr>
            <a:r>
              <a:rPr lang="en-US" sz="1600" b="0" dirty="0">
                <a:solidFill>
                  <a:schemeClr val="tx1"/>
                </a:solidFill>
              </a:rPr>
              <a:t>Explain the use and function of the EOTD (end-of-train device) or FRED (Flashing rear end device) used on the last car of most freight trains.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717301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Visual Signals</a:t>
            </a:r>
            <a:endParaRPr lang="en-US" dirty="0"/>
          </a:p>
        </p:txBody>
      </p:sp>
      <p:sp>
        <p:nvSpPr>
          <p:cNvPr id="3" name="Content Placeholder 2"/>
          <p:cNvSpPr>
            <a:spLocks noGrp="1"/>
          </p:cNvSpPr>
          <p:nvPr>
            <p:ph idx="1"/>
          </p:nvPr>
        </p:nvSpPr>
        <p:spPr>
          <a:xfrm>
            <a:off x="381000" y="3581400"/>
            <a:ext cx="8305800" cy="2870199"/>
          </a:xfrm>
        </p:spPr>
        <p:txBody>
          <a:bodyPr/>
          <a:lstStyle/>
          <a:p>
            <a:r>
              <a:rPr lang="en-US" sz="1800" dirty="0" smtClean="0"/>
              <a:t>Railroads divide tracks into sections called blocks.</a:t>
            </a:r>
          </a:p>
          <a:p>
            <a:r>
              <a:rPr lang="en-US" sz="1800" dirty="0" smtClean="0"/>
              <a:t>In the block layout, each signal is spaced a safe braking distance apart based on the maximum permissible speed for that section of railroad.</a:t>
            </a:r>
          </a:p>
          <a:p>
            <a:r>
              <a:rPr lang="en-US" sz="1800" dirty="0" smtClean="0"/>
              <a:t>The signals can display three colors, called aspects, and are defined as follows: </a:t>
            </a:r>
          </a:p>
          <a:p>
            <a:pPr lvl="1"/>
            <a:r>
              <a:rPr lang="en-US" sz="1400" b="0" dirty="0" smtClean="0"/>
              <a:t>Green means “proceed at up to maximum permissible speed. </a:t>
            </a:r>
          </a:p>
          <a:p>
            <a:pPr lvl="1"/>
            <a:r>
              <a:rPr lang="en-US" sz="1400" b="0" dirty="0" smtClean="0"/>
              <a:t>Yellow means “proceed at reduced speed; be prepared to stop at next signal.” </a:t>
            </a:r>
          </a:p>
          <a:p>
            <a:pPr lvl="1"/>
            <a:r>
              <a:rPr lang="en-US" sz="1400" b="0" dirty="0" smtClean="0"/>
              <a:t>Red means “stop.”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75858"/>
            <a:ext cx="6867525" cy="1971675"/>
          </a:xfrm>
          <a:prstGeom prst="rect">
            <a:avLst/>
          </a:prstGeom>
        </p:spPr>
      </p:pic>
    </p:spTree>
    <p:extLst>
      <p:ext uri="{BB962C8B-B14F-4D97-AF65-F5344CB8AC3E}">
        <p14:creationId xmlns:p14="http://schemas.microsoft.com/office/powerpoint/2010/main" val="1634700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Visual Signals</a:t>
            </a:r>
            <a:endParaRPr lang="en-US" dirty="0"/>
          </a:p>
        </p:txBody>
      </p:sp>
      <p:sp>
        <p:nvSpPr>
          <p:cNvPr id="3" name="Content Placeholder 2"/>
          <p:cNvSpPr>
            <a:spLocks noGrp="1"/>
          </p:cNvSpPr>
          <p:nvPr>
            <p:ph idx="1"/>
          </p:nvPr>
        </p:nvSpPr>
        <p:spPr>
          <a:xfrm>
            <a:off x="457200" y="3429000"/>
            <a:ext cx="8153400" cy="3251199"/>
          </a:xfrm>
        </p:spPr>
        <p:txBody>
          <a:bodyPr/>
          <a:lstStyle/>
          <a:p>
            <a:r>
              <a:rPr lang="en-US" sz="1800" dirty="0" smtClean="0"/>
              <a:t>The </a:t>
            </a:r>
            <a:r>
              <a:rPr lang="en-US" sz="1800" dirty="0"/>
              <a:t>diagram </a:t>
            </a:r>
            <a:r>
              <a:rPr lang="en-US" sz="1800" dirty="0" smtClean="0"/>
              <a:t>shows </a:t>
            </a:r>
            <a:r>
              <a:rPr lang="en-US" sz="1800" dirty="0"/>
              <a:t>a line with 3-aspect signals. </a:t>
            </a:r>
            <a:endParaRPr lang="en-US" sz="1800" dirty="0" smtClean="0"/>
          </a:p>
          <a:p>
            <a:r>
              <a:rPr lang="en-US" sz="1800" dirty="0" smtClean="0"/>
              <a:t>The </a:t>
            </a:r>
            <a:r>
              <a:rPr lang="en-US" sz="1800" dirty="0"/>
              <a:t>block occupied by Train 1 is protected by the red signal at the entrance to the block. </a:t>
            </a:r>
            <a:endParaRPr lang="en-US" sz="1800" dirty="0" smtClean="0"/>
          </a:p>
          <a:p>
            <a:r>
              <a:rPr lang="en-US" sz="1800" dirty="0" smtClean="0"/>
              <a:t>The </a:t>
            </a:r>
            <a:r>
              <a:rPr lang="en-US" sz="1800" dirty="0"/>
              <a:t>block behind is clear of trains but a yellow signal provides advanced warning of the red aspect ahead</a:t>
            </a:r>
            <a:r>
              <a:rPr lang="en-US" sz="1800" dirty="0" smtClean="0"/>
              <a:t>. </a:t>
            </a:r>
          </a:p>
          <a:p>
            <a:pPr lvl="1"/>
            <a:r>
              <a:rPr lang="en-US" sz="1400" b="0" dirty="0" smtClean="0"/>
              <a:t>This </a:t>
            </a:r>
            <a:r>
              <a:rPr lang="en-US" sz="1400" b="0" dirty="0"/>
              <a:t>block provides the safe braking distance for Train 2. </a:t>
            </a:r>
            <a:endParaRPr lang="en-US" sz="1400" b="0" dirty="0" smtClean="0"/>
          </a:p>
          <a:p>
            <a:r>
              <a:rPr lang="en-US" sz="1800" dirty="0" smtClean="0"/>
              <a:t>The </a:t>
            </a:r>
            <a:r>
              <a:rPr lang="en-US" sz="1800" dirty="0"/>
              <a:t>next block in rear is also clear of trains and shows a green signal. </a:t>
            </a:r>
            <a:endParaRPr lang="en-US" sz="1800" dirty="0" smtClean="0"/>
          </a:p>
          <a:p>
            <a:pPr lvl="1"/>
            <a:r>
              <a:rPr lang="en-US" sz="1400" b="0" dirty="0" smtClean="0"/>
              <a:t>The </a:t>
            </a:r>
            <a:r>
              <a:rPr lang="en-US" sz="1400" b="0" dirty="0"/>
              <a:t>driver of Train 2 sees the green signal and knows he has at least two clear blocks ahead of him and can maintain the maximum allowed speed over this line until he sees the yellow</a:t>
            </a:r>
            <a:r>
              <a:rPr lang="en-US" sz="1400" b="0" dirty="0" smtClean="0"/>
              <a:t>.</a:t>
            </a:r>
          </a:p>
          <a:p>
            <a:r>
              <a:rPr lang="en-US" sz="1800" dirty="0" smtClean="0"/>
              <a:t>The signaling sequence begins over again for the following train.</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87" y="1600200"/>
            <a:ext cx="7286625" cy="1752600"/>
          </a:xfrm>
          <a:prstGeom prst="rect">
            <a:avLst/>
          </a:prstGeom>
        </p:spPr>
      </p:pic>
    </p:spTree>
    <p:extLst>
      <p:ext uri="{BB962C8B-B14F-4D97-AF65-F5344CB8AC3E}">
        <p14:creationId xmlns:p14="http://schemas.microsoft.com/office/powerpoint/2010/main" val="604401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7</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EACH of the following:</a:t>
            </a:r>
          </a:p>
          <a:p>
            <a:pPr lvl="1">
              <a:buFont typeface="+mj-lt"/>
              <a:buAutoNum type="alphaLcPeriod"/>
            </a:pPr>
            <a:r>
              <a:rPr lang="en-US" sz="1600" b="0" dirty="0">
                <a:solidFill>
                  <a:schemeClr val="tx1"/>
                </a:solidFill>
              </a:rPr>
              <a:t>Explain how railroad signals operate and show two basic signal types using color and configuration.</a:t>
            </a:r>
          </a:p>
          <a:p>
            <a:pPr lvl="1">
              <a:buFont typeface="+mj-lt"/>
              <a:buAutoNum type="alphaLcPeriod"/>
            </a:pPr>
            <a:r>
              <a:rPr lang="en-US" sz="1600" b="0" dirty="0">
                <a:solidFill>
                  <a:srgbClr val="C00000"/>
                </a:solidFill>
              </a:rPr>
              <a:t>Explain the meaning of three horn signals.</a:t>
            </a:r>
          </a:p>
          <a:p>
            <a:pPr lvl="1">
              <a:buFont typeface="+mj-lt"/>
              <a:buAutoNum type="alphaLcPeriod"/>
            </a:pPr>
            <a:r>
              <a:rPr lang="en-US" sz="1600" b="0" dirty="0">
                <a:solidFill>
                  <a:schemeClr val="tx1"/>
                </a:solidFill>
              </a:rPr>
              <a:t>Describe a way to signal a train for an emergency stop.</a:t>
            </a:r>
          </a:p>
          <a:p>
            <a:pPr lvl="1">
              <a:buFont typeface="+mj-lt"/>
              <a:buAutoNum type="alphaLcPeriod"/>
            </a:pPr>
            <a:r>
              <a:rPr lang="en-US" sz="1600" b="0" dirty="0">
                <a:solidFill>
                  <a:schemeClr val="tx1"/>
                </a:solidFill>
              </a:rPr>
              <a:t>Explain the use and function of the EOTD (end-of-train device) or FRED (Flashing rear end device) used on the last car of most freight trains.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05341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smtClean="0">
                <a:solidFill>
                  <a:schemeClr val="tx2"/>
                </a:solidFill>
              </a:rPr>
              <a:t>Requirement 1</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THREE of the following:</a:t>
            </a:r>
          </a:p>
          <a:p>
            <a:pPr lvl="1">
              <a:buFont typeface="+mj-lt"/>
              <a:buAutoNum type="alphaLcPeriod"/>
            </a:pPr>
            <a:r>
              <a:rPr lang="en-US" sz="1600" b="0" dirty="0">
                <a:solidFill>
                  <a:srgbClr val="C00000"/>
                </a:solidFill>
              </a:rPr>
              <a:t>Name three types of modern freight trains. Explain why unit trains are more efficient than mixed freight trains.</a:t>
            </a:r>
          </a:p>
          <a:p>
            <a:pPr lvl="1">
              <a:buFont typeface="+mj-lt"/>
              <a:buAutoNum type="alphaLcPeriod"/>
            </a:pPr>
            <a:r>
              <a:rPr lang="en-US" sz="1600" b="0" dirty="0">
                <a:solidFill>
                  <a:schemeClr val="tx1"/>
                </a:solidFill>
              </a:rPr>
              <a:t>Name one Class I or regional railroad. Explain what major cities it serves, the locations of major terminals, service facilities, and crew change points, and the major commodities it carries.</a:t>
            </a:r>
          </a:p>
          <a:p>
            <a:pPr lvl="1">
              <a:buFont typeface="+mj-lt"/>
              <a:buAutoNum type="alphaLcPeriod"/>
            </a:pPr>
            <a:r>
              <a:rPr lang="en-US" sz="1600" b="0" dirty="0">
                <a:solidFill>
                  <a:schemeClr val="tx1"/>
                </a:solidFill>
              </a:rPr>
              <a:t>Using models or pictures, identify 10 types of railroad freight or passenger cars. Explain the purpose of each type of car.</a:t>
            </a:r>
          </a:p>
          <a:p>
            <a:pPr lvl="1">
              <a:buFont typeface="+mj-lt"/>
              <a:buAutoNum type="alphaLcPeriod"/>
            </a:pPr>
            <a:r>
              <a:rPr lang="en-US" sz="1600" b="0" dirty="0">
                <a:solidFill>
                  <a:schemeClr val="tx1"/>
                </a:solidFill>
              </a:rPr>
              <a:t>Explain how a modern diesel or electric locomotive develops power. Explain the terms dynamic braking and radial steering trucks.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Railroad </a:t>
            </a:r>
            <a:r>
              <a:rPr lang="en-US" dirty="0" smtClean="0"/>
              <a:t>Horn </a:t>
            </a:r>
            <a:r>
              <a:rPr lang="en-US" dirty="0"/>
              <a:t>Signals</a:t>
            </a:r>
          </a:p>
        </p:txBody>
      </p:sp>
      <p:sp>
        <p:nvSpPr>
          <p:cNvPr id="3" name="Content Placeholder 2"/>
          <p:cNvSpPr>
            <a:spLocks noGrp="1"/>
          </p:cNvSpPr>
          <p:nvPr>
            <p:ph idx="1"/>
          </p:nvPr>
        </p:nvSpPr>
        <p:spPr>
          <a:xfrm>
            <a:off x="381000" y="1828800"/>
            <a:ext cx="3200400" cy="4572000"/>
          </a:xfrm>
        </p:spPr>
        <p:txBody>
          <a:bodyPr/>
          <a:lstStyle/>
          <a:p>
            <a:r>
              <a:rPr lang="en-US" sz="1800" dirty="0"/>
              <a:t>The </a:t>
            </a:r>
            <a:r>
              <a:rPr lang="en-US" sz="1800" dirty="0" smtClean="0"/>
              <a:t>chart includes the </a:t>
            </a:r>
            <a:r>
              <a:rPr lang="en-US" sz="1800" dirty="0"/>
              <a:t>required horn signals listed in the operating rules of most North </a:t>
            </a:r>
            <a:r>
              <a:rPr lang="en-US" sz="1800" dirty="0" smtClean="0"/>
              <a:t>American railroads</a:t>
            </a:r>
            <a:r>
              <a:rPr lang="en-US" sz="1800" dirty="0"/>
              <a:t>, along with their meanings. </a:t>
            </a:r>
            <a:endParaRPr lang="en-US" sz="1800" dirty="0" smtClean="0"/>
          </a:p>
          <a:p>
            <a:r>
              <a:rPr lang="en-US" sz="1800" dirty="0" smtClean="0"/>
              <a:t>Signals </a:t>
            </a:r>
            <a:r>
              <a:rPr lang="en-US" sz="1800" dirty="0"/>
              <a:t>are illustrated by an </a:t>
            </a:r>
            <a:r>
              <a:rPr lang="en-US" sz="1800" dirty="0" smtClean="0"/>
              <a:t>“O" </a:t>
            </a:r>
            <a:r>
              <a:rPr lang="en-US" sz="1800" dirty="0"/>
              <a:t>for short sounds, and "–" </a:t>
            </a:r>
            <a:r>
              <a:rPr lang="en-US" sz="1800" dirty="0" smtClean="0"/>
              <a:t>for longer </a:t>
            </a:r>
            <a:r>
              <a:rPr lang="en-US" sz="1800" dirty="0"/>
              <a:t>sounds.</a:t>
            </a:r>
          </a:p>
        </p:txBody>
      </p:sp>
      <p:graphicFrame>
        <p:nvGraphicFramePr>
          <p:cNvPr id="6" name="Table 5"/>
          <p:cNvGraphicFramePr>
            <a:graphicFrameLocks noGrp="1"/>
          </p:cNvGraphicFramePr>
          <p:nvPr>
            <p:extLst>
              <p:ext uri="{D42A27DB-BD31-4B8C-83A1-F6EECF244321}">
                <p14:modId xmlns:p14="http://schemas.microsoft.com/office/powerpoint/2010/main" val="1563571104"/>
              </p:ext>
            </p:extLst>
          </p:nvPr>
        </p:nvGraphicFramePr>
        <p:xfrm>
          <a:off x="3733800" y="1862667"/>
          <a:ext cx="5239280" cy="4353560"/>
        </p:xfrm>
        <a:graphic>
          <a:graphicData uri="http://schemas.openxmlformats.org/drawingml/2006/table">
            <a:tbl>
              <a:tblPr firstRow="1" bandRow="1">
                <a:tableStyleId>{5C22544A-7EE6-4342-B048-85BDC9FD1C3A}</a:tableStyleId>
              </a:tblPr>
              <a:tblGrid>
                <a:gridCol w="2376353"/>
                <a:gridCol w="2862927"/>
              </a:tblGrid>
              <a:tr h="370840">
                <a:tc>
                  <a:txBody>
                    <a:bodyPr/>
                    <a:lstStyle/>
                    <a:p>
                      <a:pPr algn="ctr"/>
                      <a:r>
                        <a:rPr lang="en-US" dirty="0" smtClean="0"/>
                        <a:t>Engine Horn</a:t>
                      </a:r>
                      <a:endParaRPr lang="en-US" dirty="0"/>
                    </a:p>
                  </a:txBody>
                  <a:tcPr/>
                </a:tc>
                <a:tc>
                  <a:txBody>
                    <a:bodyPr/>
                    <a:lstStyle/>
                    <a:p>
                      <a:r>
                        <a:rPr lang="en-US" dirty="0" smtClean="0"/>
                        <a:t>Meaning</a:t>
                      </a:r>
                      <a:endParaRPr lang="en-US" dirty="0"/>
                    </a:p>
                  </a:txBody>
                  <a:tcPr/>
                </a:tc>
              </a:tr>
              <a:tr h="370840">
                <a:tc>
                  <a:txBody>
                    <a:bodyPr/>
                    <a:lstStyle/>
                    <a:p>
                      <a:pPr algn="ctr"/>
                      <a:r>
                        <a:rPr lang="en-US" dirty="0" smtClean="0"/>
                        <a:t>O</a:t>
                      </a:r>
                      <a:endParaRPr lang="en-US" dirty="0"/>
                    </a:p>
                  </a:txBody>
                  <a:tcPr anchor="ctr"/>
                </a:tc>
                <a:tc>
                  <a:txBody>
                    <a:bodyPr/>
                    <a:lstStyle/>
                    <a:p>
                      <a:r>
                        <a:rPr lang="en-US" sz="1400" dirty="0" smtClean="0"/>
                        <a:t>Apply</a:t>
                      </a:r>
                      <a:r>
                        <a:rPr lang="en-US" sz="1400" baseline="0" dirty="0" smtClean="0"/>
                        <a:t> brakes. Stop.</a:t>
                      </a:r>
                      <a:endParaRPr lang="en-US" sz="1400" dirty="0"/>
                    </a:p>
                  </a:txBody>
                  <a:tcPr anchor="ctr"/>
                </a:tc>
              </a:tr>
              <a:tr h="370840">
                <a:tc>
                  <a:txBody>
                    <a:bodyPr/>
                    <a:lstStyle/>
                    <a:p>
                      <a:pPr algn="ctr"/>
                      <a:r>
                        <a:rPr lang="en-US" dirty="0" smtClean="0"/>
                        <a:t>OO</a:t>
                      </a:r>
                      <a:endParaRPr lang="en-US" dirty="0"/>
                    </a:p>
                  </a:txBody>
                  <a:tcPr anchor="ctr"/>
                </a:tc>
                <a:tc>
                  <a:txBody>
                    <a:bodyPr/>
                    <a:lstStyle/>
                    <a:p>
                      <a:r>
                        <a:rPr lang="en-US" sz="1400" dirty="0" smtClean="0"/>
                        <a:t>Engineer’s answer to any signal.</a:t>
                      </a:r>
                      <a:endParaRPr lang="en-US" sz="1400" dirty="0"/>
                    </a:p>
                  </a:txBody>
                  <a:tcPr anchor="ctr"/>
                </a:tc>
              </a:tr>
              <a:tr h="370840">
                <a:tc>
                  <a:txBody>
                    <a:bodyPr/>
                    <a:lstStyle/>
                    <a:p>
                      <a:pPr algn="ctr"/>
                      <a:r>
                        <a:rPr lang="en-US" dirty="0" smtClean="0"/>
                        <a:t>OOO</a:t>
                      </a:r>
                      <a:endParaRPr lang="en-US" dirty="0"/>
                    </a:p>
                  </a:txBody>
                  <a:tcPr anchor="ctr"/>
                </a:tc>
                <a:tc>
                  <a:txBody>
                    <a:bodyPr/>
                    <a:lstStyle/>
                    <a:p>
                      <a:r>
                        <a:rPr lang="en-US" sz="1400" dirty="0" smtClean="0"/>
                        <a:t>When standing,</a:t>
                      </a:r>
                      <a:r>
                        <a:rPr lang="en-US" sz="1400" baseline="0" dirty="0" smtClean="0"/>
                        <a:t> back up; when running, stop at next station.</a:t>
                      </a:r>
                      <a:endParaRPr lang="en-US" sz="1400" dirty="0"/>
                    </a:p>
                  </a:txBody>
                  <a:tcPr anchor="ctr"/>
                </a:tc>
              </a:tr>
              <a:tr h="370840">
                <a:tc>
                  <a:txBody>
                    <a:bodyPr/>
                    <a:lstStyle/>
                    <a:p>
                      <a:pPr algn="ctr"/>
                      <a:r>
                        <a:rPr lang="en-US" dirty="0" smtClean="0"/>
                        <a:t>OOOO</a:t>
                      </a:r>
                      <a:endParaRPr lang="en-US" dirty="0"/>
                    </a:p>
                  </a:txBody>
                  <a:tcPr anchor="ctr"/>
                </a:tc>
                <a:tc>
                  <a:txBody>
                    <a:bodyPr/>
                    <a:lstStyle/>
                    <a:p>
                      <a:r>
                        <a:rPr lang="en-US" sz="1400" dirty="0" smtClean="0"/>
                        <a:t>Engineer’s request for signals.</a:t>
                      </a:r>
                      <a:endParaRPr lang="en-US" sz="1400" dirty="0"/>
                    </a:p>
                  </a:txBody>
                  <a:tcPr anchor="ctr"/>
                </a:tc>
              </a:tr>
              <a:tr h="370840">
                <a:tc>
                  <a:txBody>
                    <a:bodyPr/>
                    <a:lstStyle/>
                    <a:p>
                      <a:pPr algn="ctr"/>
                      <a:r>
                        <a:rPr lang="en-US" dirty="0" smtClean="0"/>
                        <a:t>OOOOOOOO,</a:t>
                      </a:r>
                      <a:r>
                        <a:rPr lang="en-US" baseline="0" dirty="0" smtClean="0"/>
                        <a:t> etc.</a:t>
                      </a:r>
                      <a:endParaRPr lang="en-US" dirty="0"/>
                    </a:p>
                  </a:txBody>
                  <a:tcPr anchor="ctr"/>
                </a:tc>
                <a:tc>
                  <a:txBody>
                    <a:bodyPr/>
                    <a:lstStyle/>
                    <a:p>
                      <a:r>
                        <a:rPr lang="en-US" sz="1400" dirty="0" smtClean="0"/>
                        <a:t>Person or livestock on tracks (series of short blasts).</a:t>
                      </a:r>
                      <a:endParaRPr lang="en-US" sz="1400" dirty="0"/>
                    </a:p>
                  </a:txBody>
                  <a:tcPr anchor="ctr"/>
                </a:tc>
              </a:tr>
              <a:tr h="370840">
                <a:tc>
                  <a:txBody>
                    <a:bodyPr/>
                    <a:lstStyle/>
                    <a:p>
                      <a:pPr algn="ctr"/>
                      <a:r>
                        <a:rPr lang="en-US" dirty="0" smtClean="0"/>
                        <a:t>─ ─ ─ ─ ─ ─ , etc.</a:t>
                      </a:r>
                      <a:endParaRPr lang="en-US" dirty="0"/>
                    </a:p>
                  </a:txBody>
                  <a:tcPr anchor="ctr"/>
                </a:tc>
                <a:tc>
                  <a:txBody>
                    <a:bodyPr/>
                    <a:lstStyle/>
                    <a:p>
                      <a:r>
                        <a:rPr lang="en-US" sz="1400" dirty="0" smtClean="0"/>
                        <a:t>Approaching stations, junctions, or railroad crossings at grade (series of long blasts) without stopping.</a:t>
                      </a:r>
                      <a:endParaRPr lang="en-US" sz="1400" dirty="0"/>
                    </a:p>
                  </a:txBody>
                  <a:tcPr anchor="ct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nchor="ctr"/>
                </a:tc>
                <a:tc>
                  <a:txBody>
                    <a:bodyPr/>
                    <a:lstStyle/>
                    <a:p>
                      <a:r>
                        <a:rPr lang="en-US" sz="1400" dirty="0" smtClean="0"/>
                        <a:t>Release brakes. Proceed.</a:t>
                      </a:r>
                      <a:endParaRPr lang="en-US" sz="1400" dirty="0"/>
                    </a:p>
                  </a:txBody>
                  <a:tcPr anchor="ct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 ─ O</a:t>
                      </a:r>
                      <a:r>
                        <a:rPr lang="en-US" baseline="0" dirty="0" smtClean="0"/>
                        <a:t> </a:t>
                      </a:r>
                      <a:r>
                        <a:rPr lang="en-US" dirty="0" smtClean="0"/>
                        <a:t>─ </a:t>
                      </a:r>
                    </a:p>
                  </a:txBody>
                  <a:tcPr anchor="ctr"/>
                </a:tc>
                <a:tc>
                  <a:txBody>
                    <a:bodyPr/>
                    <a:lstStyle/>
                    <a:p>
                      <a:r>
                        <a:rPr lang="en-US" sz="1400" dirty="0" smtClean="0"/>
                        <a:t>Train is approaching public crossing at</a:t>
                      </a:r>
                      <a:r>
                        <a:rPr lang="en-US" sz="1400" baseline="0" dirty="0" smtClean="0"/>
                        <a:t> grade.</a:t>
                      </a:r>
                      <a:endParaRPr lang="en-US" sz="1400" dirty="0"/>
                    </a:p>
                  </a:txBody>
                  <a:tcPr anchor="ctr"/>
                </a:tc>
              </a:tr>
            </a:tbl>
          </a:graphicData>
        </a:graphic>
      </p:graphicFrame>
    </p:spTree>
    <p:extLst>
      <p:ext uri="{BB962C8B-B14F-4D97-AF65-F5344CB8AC3E}">
        <p14:creationId xmlns:p14="http://schemas.microsoft.com/office/powerpoint/2010/main" val="1446757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7</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EACH of the following:</a:t>
            </a:r>
          </a:p>
          <a:p>
            <a:pPr lvl="1">
              <a:buFont typeface="+mj-lt"/>
              <a:buAutoNum type="alphaLcPeriod"/>
            </a:pPr>
            <a:r>
              <a:rPr lang="en-US" sz="1600" b="0" dirty="0">
                <a:solidFill>
                  <a:schemeClr val="tx1"/>
                </a:solidFill>
              </a:rPr>
              <a:t>Explain how railroad signals operate and show two basic signal types using color and configuration.</a:t>
            </a:r>
          </a:p>
          <a:p>
            <a:pPr lvl="1">
              <a:buFont typeface="+mj-lt"/>
              <a:buAutoNum type="alphaLcPeriod"/>
            </a:pPr>
            <a:r>
              <a:rPr lang="en-US" sz="1600" b="0" dirty="0">
                <a:solidFill>
                  <a:schemeClr val="tx1"/>
                </a:solidFill>
              </a:rPr>
              <a:t>Explain the meaning of three horn signals.</a:t>
            </a:r>
          </a:p>
          <a:p>
            <a:pPr lvl="1">
              <a:buFont typeface="+mj-lt"/>
              <a:buAutoNum type="alphaLcPeriod"/>
            </a:pPr>
            <a:r>
              <a:rPr lang="en-US" sz="1600" b="0" dirty="0">
                <a:solidFill>
                  <a:srgbClr val="C00000"/>
                </a:solidFill>
              </a:rPr>
              <a:t>Describe a way to signal a train for an emergency stop.</a:t>
            </a:r>
          </a:p>
          <a:p>
            <a:pPr lvl="1">
              <a:buFont typeface="+mj-lt"/>
              <a:buAutoNum type="alphaLcPeriod"/>
            </a:pPr>
            <a:r>
              <a:rPr lang="en-US" sz="1600" b="0" dirty="0">
                <a:solidFill>
                  <a:schemeClr val="tx1"/>
                </a:solidFill>
              </a:rPr>
              <a:t>Explain the use and function of the EOTD (end-of-train device) or FRED (Flashing rear end device) used on the last car of most freight trains.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1052183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Stop</a:t>
            </a:r>
            <a:endParaRPr lang="en-US" dirty="0"/>
          </a:p>
        </p:txBody>
      </p:sp>
      <p:sp>
        <p:nvSpPr>
          <p:cNvPr id="3" name="Content Placeholder 2"/>
          <p:cNvSpPr>
            <a:spLocks noGrp="1"/>
          </p:cNvSpPr>
          <p:nvPr>
            <p:ph idx="1"/>
          </p:nvPr>
        </p:nvSpPr>
        <p:spPr>
          <a:xfrm>
            <a:off x="381000" y="1828800"/>
            <a:ext cx="4267201" cy="4622800"/>
          </a:xfrm>
        </p:spPr>
        <p:txBody>
          <a:bodyPr/>
          <a:lstStyle/>
          <a:p>
            <a:r>
              <a:rPr lang="en-US" sz="1800" dirty="0" smtClean="0"/>
              <a:t>If there’s a threat to the train, such as an obstruction or person on the tracks ahead of it, wave a red flag vigorously at it to signal to the operator that they need to apply the emergency brakes.</a:t>
            </a:r>
            <a:r>
              <a:rPr lang="en-US" sz="1800" baseline="30000" dirty="0" smtClean="0"/>
              <a:t> </a:t>
            </a:r>
          </a:p>
          <a:p>
            <a:r>
              <a:rPr lang="en-US" sz="1800" dirty="0" smtClean="0"/>
              <a:t>If you don’t have a red flag, try using a red shirt or some red fabric.</a:t>
            </a:r>
          </a:p>
          <a:p>
            <a:r>
              <a:rPr lang="en-US" sz="1800" dirty="0" smtClean="0"/>
              <a:t>Try to signal the train to stop as far away from the threat as possible so it has more time to slow down and stop.</a:t>
            </a:r>
          </a:p>
          <a:p>
            <a:endParaRPr lang="en-US" sz="1800" dirty="0"/>
          </a:p>
        </p:txBody>
      </p:sp>
      <p:pic>
        <p:nvPicPr>
          <p:cNvPr id="5" name="Picture 4"/>
          <p:cNvPicPr>
            <a:picLocks noChangeAspect="1"/>
          </p:cNvPicPr>
          <p:nvPr/>
        </p:nvPicPr>
        <p:blipFill>
          <a:blip r:embed="rId2"/>
          <a:stretch>
            <a:fillRect/>
          </a:stretch>
        </p:blipFill>
        <p:spPr>
          <a:xfrm>
            <a:off x="5029200" y="1828800"/>
            <a:ext cx="3771900" cy="2828925"/>
          </a:xfrm>
          <a:prstGeom prst="rect">
            <a:avLst/>
          </a:prstGeom>
        </p:spPr>
      </p:pic>
    </p:spTree>
    <p:extLst>
      <p:ext uri="{BB962C8B-B14F-4D97-AF65-F5344CB8AC3E}">
        <p14:creationId xmlns:p14="http://schemas.microsoft.com/office/powerpoint/2010/main" val="402404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Stop</a:t>
            </a:r>
            <a:endParaRPr lang="en-US" dirty="0"/>
          </a:p>
        </p:txBody>
      </p:sp>
      <p:sp>
        <p:nvSpPr>
          <p:cNvPr id="3" name="Content Placeholder 2"/>
          <p:cNvSpPr>
            <a:spLocks noGrp="1"/>
          </p:cNvSpPr>
          <p:nvPr>
            <p:ph idx="1"/>
          </p:nvPr>
        </p:nvSpPr>
        <p:spPr>
          <a:xfrm>
            <a:off x="381000" y="1828800"/>
            <a:ext cx="4267201" cy="4622800"/>
          </a:xfrm>
        </p:spPr>
        <p:txBody>
          <a:bodyPr/>
          <a:lstStyle/>
          <a:p>
            <a:r>
              <a:rPr lang="en-US" sz="1800" dirty="0"/>
              <a:t>If you don’t have a flag, stand next to the tracks and face the oncoming train. </a:t>
            </a:r>
            <a:endParaRPr lang="en-US" sz="1800" dirty="0" smtClean="0"/>
          </a:p>
          <a:p>
            <a:r>
              <a:rPr lang="en-US" sz="1800" dirty="0" smtClean="0"/>
              <a:t>Use </a:t>
            </a:r>
            <a:r>
              <a:rPr lang="en-US" sz="1800" dirty="0"/>
              <a:t>your arm closest to the track to swing back and forth at a right angle to the track to signal for the train to </a:t>
            </a:r>
            <a:r>
              <a:rPr lang="en-US" sz="1800" dirty="0" smtClean="0"/>
              <a:t>stop.</a:t>
            </a:r>
          </a:p>
          <a:p>
            <a:r>
              <a:rPr lang="en-US" sz="1800" dirty="0" smtClean="0"/>
              <a:t>Keep </a:t>
            </a:r>
            <a:r>
              <a:rPr lang="en-US" sz="1800" dirty="0"/>
              <a:t>your opposite arm still at your side.</a:t>
            </a:r>
          </a:p>
          <a:p>
            <a:r>
              <a:rPr lang="en-US" sz="1800" dirty="0"/>
              <a:t>Use only 1 arm to signal so the message is clear.</a:t>
            </a:r>
          </a:p>
          <a:p>
            <a:endParaRPr lang="en-US" sz="1800" dirty="0"/>
          </a:p>
        </p:txBody>
      </p:sp>
      <p:pic>
        <p:nvPicPr>
          <p:cNvPr id="4" name="Picture 3"/>
          <p:cNvPicPr>
            <a:picLocks noChangeAspect="1"/>
          </p:cNvPicPr>
          <p:nvPr/>
        </p:nvPicPr>
        <p:blipFill>
          <a:blip r:embed="rId2"/>
          <a:stretch>
            <a:fillRect/>
          </a:stretch>
        </p:blipFill>
        <p:spPr>
          <a:xfrm>
            <a:off x="4800600" y="1828800"/>
            <a:ext cx="3975100" cy="2981325"/>
          </a:xfrm>
          <a:prstGeom prst="rect">
            <a:avLst/>
          </a:prstGeom>
        </p:spPr>
      </p:pic>
    </p:spTree>
    <p:extLst>
      <p:ext uri="{BB962C8B-B14F-4D97-AF65-F5344CB8AC3E}">
        <p14:creationId xmlns:p14="http://schemas.microsoft.com/office/powerpoint/2010/main" val="772631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7</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600" dirty="0">
                <a:solidFill>
                  <a:schemeClr val="tx1"/>
                </a:solidFill>
              </a:rPr>
              <a:t>Do EACH of the following:</a:t>
            </a:r>
          </a:p>
          <a:p>
            <a:pPr lvl="1">
              <a:buFont typeface="+mj-lt"/>
              <a:buAutoNum type="alphaLcPeriod"/>
            </a:pPr>
            <a:r>
              <a:rPr lang="en-US" sz="1600" b="0" dirty="0">
                <a:solidFill>
                  <a:schemeClr val="tx1"/>
                </a:solidFill>
              </a:rPr>
              <a:t>Explain how railroad signals operate and show two basic signal types using color and configuration.</a:t>
            </a:r>
          </a:p>
          <a:p>
            <a:pPr lvl="1">
              <a:buFont typeface="+mj-lt"/>
              <a:buAutoNum type="alphaLcPeriod"/>
            </a:pPr>
            <a:r>
              <a:rPr lang="en-US" sz="1600" b="0" dirty="0">
                <a:solidFill>
                  <a:schemeClr val="tx1"/>
                </a:solidFill>
              </a:rPr>
              <a:t>Explain the meaning of three horn signals.</a:t>
            </a:r>
          </a:p>
          <a:p>
            <a:pPr lvl="1">
              <a:buFont typeface="+mj-lt"/>
              <a:buAutoNum type="alphaLcPeriod"/>
            </a:pPr>
            <a:r>
              <a:rPr lang="en-US" sz="1600" b="0" dirty="0">
                <a:solidFill>
                  <a:schemeClr val="tx1"/>
                </a:solidFill>
              </a:rPr>
              <a:t>Describe a way to signal a train for an emergency stop.</a:t>
            </a:r>
          </a:p>
          <a:p>
            <a:pPr lvl="1">
              <a:buFont typeface="+mj-lt"/>
              <a:buAutoNum type="alphaLcPeriod"/>
            </a:pPr>
            <a:r>
              <a:rPr lang="en-US" sz="1600" b="0" dirty="0">
                <a:solidFill>
                  <a:srgbClr val="C00000"/>
                </a:solidFill>
              </a:rPr>
              <a:t>Explain the use and function of the EOTD (end-of-train device) or FRED (Flashing rear end device) used on the last car of most freight trains.</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3617013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EOTDs and FREDs</a:t>
            </a:r>
            <a:endParaRPr lang="en-US" dirty="0"/>
          </a:p>
        </p:txBody>
      </p:sp>
      <p:sp>
        <p:nvSpPr>
          <p:cNvPr id="3" name="Content Placeholder 2"/>
          <p:cNvSpPr>
            <a:spLocks noGrp="1"/>
          </p:cNvSpPr>
          <p:nvPr>
            <p:ph idx="1"/>
          </p:nvPr>
        </p:nvSpPr>
        <p:spPr>
          <a:xfrm>
            <a:off x="304801" y="1828800"/>
            <a:ext cx="4267200" cy="4622800"/>
          </a:xfrm>
        </p:spPr>
        <p:txBody>
          <a:bodyPr/>
          <a:lstStyle/>
          <a:p>
            <a:r>
              <a:rPr lang="en-US" sz="1800" dirty="0" smtClean="0"/>
              <a:t>At one time all freight trains had cabooses which now have been replaced with End-of-Train-Devices (EOTDs) equipped with a bright flashing red warning light.</a:t>
            </a:r>
          </a:p>
          <a:p>
            <a:r>
              <a:rPr lang="en-US" sz="1800" dirty="0" smtClean="0"/>
              <a:t>These are also called Flashing-Rear-End-Devices (FREDs).</a:t>
            </a:r>
          </a:p>
          <a:p>
            <a:r>
              <a:rPr lang="en-US" sz="1800" dirty="0" smtClean="0"/>
              <a:t>They are always placed on the last car of a train to alert train crews by radio signal to problems detected in the air brake system.</a:t>
            </a:r>
          </a:p>
          <a:p>
            <a:r>
              <a:rPr lang="en-US" sz="1800" dirty="0" smtClean="0"/>
              <a:t>An engineer can also apply brakes from the rear of the train through radio contact with the EOTD.</a:t>
            </a:r>
            <a:endParaRPr lang="en-US" sz="1800" dirty="0"/>
          </a:p>
        </p:txBody>
      </p:sp>
      <p:pic>
        <p:nvPicPr>
          <p:cNvPr id="6" name="Picture 5"/>
          <p:cNvPicPr>
            <a:picLocks noChangeAspect="1"/>
          </p:cNvPicPr>
          <p:nvPr/>
        </p:nvPicPr>
        <p:blipFill>
          <a:blip r:embed="rId2"/>
          <a:stretch>
            <a:fillRect/>
          </a:stretch>
        </p:blipFill>
        <p:spPr>
          <a:xfrm>
            <a:off x="4731280" y="1828800"/>
            <a:ext cx="4233333" cy="2819400"/>
          </a:xfrm>
          <a:prstGeom prst="rect">
            <a:avLst/>
          </a:prstGeom>
        </p:spPr>
      </p:pic>
    </p:spTree>
    <p:extLst>
      <p:ext uri="{BB962C8B-B14F-4D97-AF65-F5344CB8AC3E}">
        <p14:creationId xmlns:p14="http://schemas.microsoft.com/office/powerpoint/2010/main" val="38750701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rgbClr val="C00000"/>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7358056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Railroad Layout</a:t>
            </a:r>
            <a:endParaRPr lang="en-US" dirty="0"/>
          </a:p>
        </p:txBody>
      </p:sp>
      <p:pic>
        <p:nvPicPr>
          <p:cNvPr id="4" name="Content Placeholder 3"/>
          <p:cNvPicPr>
            <a:picLocks noGrp="1" noChangeAspect="1"/>
          </p:cNvPicPr>
          <p:nvPr>
            <p:ph idx="1"/>
          </p:nvPr>
        </p:nvPicPr>
        <p:blipFill>
          <a:blip r:embed="rId2"/>
          <a:stretch>
            <a:fillRect/>
          </a:stretch>
        </p:blipFill>
        <p:spPr>
          <a:xfrm>
            <a:off x="762000" y="2057400"/>
            <a:ext cx="4343400" cy="4114800"/>
          </a:xfrm>
          <a:prstGeom prst="rect">
            <a:avLst/>
          </a:prstGeom>
        </p:spPr>
      </p:pic>
      <p:pic>
        <p:nvPicPr>
          <p:cNvPr id="5" name="Picture 4"/>
          <p:cNvPicPr>
            <a:picLocks noChangeAspect="1"/>
          </p:cNvPicPr>
          <p:nvPr/>
        </p:nvPicPr>
        <p:blipFill>
          <a:blip r:embed="rId3"/>
          <a:stretch>
            <a:fillRect/>
          </a:stretch>
        </p:blipFill>
        <p:spPr>
          <a:xfrm>
            <a:off x="5367865" y="3548062"/>
            <a:ext cx="3472984" cy="16335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8" y="2057400"/>
            <a:ext cx="3514725" cy="1295400"/>
          </a:xfrm>
          <a:prstGeom prst="rect">
            <a:avLst/>
          </a:prstGeom>
        </p:spPr>
      </p:pic>
    </p:spTree>
    <p:extLst>
      <p:ext uri="{BB962C8B-B14F-4D97-AF65-F5344CB8AC3E}">
        <p14:creationId xmlns:p14="http://schemas.microsoft.com/office/powerpoint/2010/main" val="815123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rgbClr val="C00000"/>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763304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Railroad Kits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828800"/>
            <a:ext cx="4247590" cy="318569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828800"/>
            <a:ext cx="4011613" cy="3185693"/>
          </a:xfrm>
          <a:prstGeom prst="rect">
            <a:avLst/>
          </a:prstGeom>
        </p:spPr>
      </p:pic>
    </p:spTree>
    <p:extLst>
      <p:ext uri="{BB962C8B-B14F-4D97-AF65-F5344CB8AC3E}">
        <p14:creationId xmlns:p14="http://schemas.microsoft.com/office/powerpoint/2010/main" val="115169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1a. Three Types of Modern Freight Trains </a:t>
            </a:r>
            <a:endParaRPr lang="en-US" sz="2400" dirty="0"/>
          </a:p>
        </p:txBody>
      </p:sp>
      <p:sp>
        <p:nvSpPr>
          <p:cNvPr id="3" name="Content Placeholder 2"/>
          <p:cNvSpPr>
            <a:spLocks noGrp="1"/>
          </p:cNvSpPr>
          <p:nvPr>
            <p:ph idx="1"/>
          </p:nvPr>
        </p:nvSpPr>
        <p:spPr>
          <a:xfrm>
            <a:off x="304801" y="1828800"/>
            <a:ext cx="4114800" cy="4622800"/>
          </a:xfrm>
        </p:spPr>
        <p:txBody>
          <a:bodyPr/>
          <a:lstStyle/>
          <a:p>
            <a:pPr marL="0" lvl="0" indent="0" eaLnBrk="0" hangingPunct="0">
              <a:spcBef>
                <a:spcPct val="0"/>
              </a:spcBef>
              <a:buNone/>
            </a:pPr>
            <a:r>
              <a:rPr lang="en-US" altLang="en-US" sz="2400" b="1" dirty="0"/>
              <a:t>Mixed Freight</a:t>
            </a:r>
            <a:r>
              <a:rPr lang="en-US" altLang="en-US" sz="2400" dirty="0"/>
              <a:t> </a:t>
            </a:r>
            <a:r>
              <a:rPr lang="en-US" altLang="en-US" sz="2000" dirty="0"/>
              <a:t>    </a:t>
            </a:r>
          </a:p>
          <a:p>
            <a:pPr eaLnBrk="0" hangingPunct="0">
              <a:spcBef>
                <a:spcPct val="0"/>
              </a:spcBef>
            </a:pPr>
            <a:r>
              <a:rPr lang="en-US" altLang="en-US" sz="1800" dirty="0" smtClean="0">
                <a:latin typeface="Arial" panose="020B0604020202020204" pitchFamily="34" charset="0"/>
              </a:rPr>
              <a:t>Mixed trains carry a variety of freight in different types of railcars.</a:t>
            </a:r>
          </a:p>
          <a:p>
            <a:pPr eaLnBrk="0" hangingPunct="0">
              <a:spcBef>
                <a:spcPct val="0"/>
              </a:spcBef>
            </a:pPr>
            <a:r>
              <a:rPr lang="en-US" altLang="en-US" sz="1800" dirty="0" smtClean="0">
                <a:latin typeface="Arial" panose="020B0604020202020204" pitchFamily="34" charset="0"/>
              </a:rPr>
              <a:t>The individual cars are ultimately headed for different destinations so the mixed train usually goes through a classification yard.</a:t>
            </a:r>
          </a:p>
          <a:p>
            <a:pPr eaLnBrk="0" hangingPunct="0">
              <a:spcBef>
                <a:spcPct val="0"/>
              </a:spcBef>
            </a:pPr>
            <a:endParaRPr lang="en-US" altLang="en-US" sz="1800" b="1" dirty="0" smtClean="0">
              <a:latin typeface="Arial" panose="020B0604020202020204" pitchFamily="34" charset="0"/>
            </a:endParaRPr>
          </a:p>
          <a:p>
            <a:pPr eaLnBrk="0" hangingPunct="0">
              <a:spcBef>
                <a:spcPct val="0"/>
              </a:spcBef>
            </a:pPr>
            <a:endParaRPr lang="en-US" altLang="en-US" sz="1800" b="1" dirty="0">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981200"/>
            <a:ext cx="4038600" cy="2271713"/>
          </a:xfrm>
          <a:prstGeom prst="rect">
            <a:avLst/>
          </a:prstGeom>
        </p:spPr>
      </p:pic>
    </p:spTree>
    <p:extLst>
      <p:ext uri="{BB962C8B-B14F-4D97-AF65-F5344CB8AC3E}">
        <p14:creationId xmlns:p14="http://schemas.microsoft.com/office/powerpoint/2010/main" val="2643170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rgbClr val="C00000"/>
                </a:solidFill>
              </a:rPr>
              <a:t>Name the scale of four popular model railroad gauges. Identify the scale of four model cars or locomotives.</a:t>
            </a:r>
          </a:p>
          <a:p>
            <a:pPr lvl="2">
              <a:buFont typeface="+mj-lt"/>
              <a:buAutoNum type="arabicPeriod"/>
            </a:pPr>
            <a:r>
              <a:rPr lang="en-US" sz="1300" dirty="0">
                <a:solidFill>
                  <a:schemeClr val="tx1"/>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3976666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 Scale Model Railroads</a:t>
            </a:r>
            <a:endParaRPr lang="en-US" dirty="0"/>
          </a:p>
        </p:txBody>
      </p:sp>
      <p:sp>
        <p:nvSpPr>
          <p:cNvPr id="3" name="Content Placeholder 2"/>
          <p:cNvSpPr>
            <a:spLocks noGrp="1"/>
          </p:cNvSpPr>
          <p:nvPr>
            <p:ph idx="1"/>
          </p:nvPr>
        </p:nvSpPr>
        <p:spPr>
          <a:xfrm>
            <a:off x="228600" y="1828800"/>
            <a:ext cx="4506912" cy="4622800"/>
          </a:xfrm>
        </p:spPr>
        <p:txBody>
          <a:bodyPr/>
          <a:lstStyle/>
          <a:p>
            <a:r>
              <a:rPr lang="en-US" sz="1800" dirty="0"/>
              <a:t>The largest model trains are collectively referred to as “large scale” trains. </a:t>
            </a:r>
            <a:endParaRPr lang="en-US" sz="1800" dirty="0" smtClean="0"/>
          </a:p>
          <a:p>
            <a:r>
              <a:rPr lang="en-US" sz="1800" dirty="0" smtClean="0"/>
              <a:t>These </a:t>
            </a:r>
            <a:r>
              <a:rPr lang="en-US" sz="1800" dirty="0"/>
              <a:t>big trains often operate outdoors on what are called garden railroads, though of course they can be run indoors, as well. </a:t>
            </a:r>
            <a:endParaRPr lang="en-US" sz="1800" dirty="0" smtClean="0"/>
          </a:p>
          <a:p>
            <a:r>
              <a:rPr lang="en-US" sz="1800" dirty="0" smtClean="0"/>
              <a:t>These </a:t>
            </a:r>
            <a:r>
              <a:rPr lang="en-US" sz="1800" dirty="0"/>
              <a:t>models are offered in a range of proportions, including 1:32, 1:22.5 (called “G scale”), and </a:t>
            </a:r>
            <a:r>
              <a:rPr lang="en-US" sz="1800" dirty="0" smtClean="0"/>
              <a:t>1:20, but </a:t>
            </a:r>
            <a:r>
              <a:rPr lang="en-US" sz="1800" dirty="0"/>
              <a:t>all of them operate on Gauge 1 track, which measures 45mm between the rails</a:t>
            </a:r>
            <a:r>
              <a:rPr lang="en-US" sz="1800" dirty="0" smtClean="0"/>
              <a:t>.</a:t>
            </a:r>
          </a:p>
          <a:p>
            <a:r>
              <a:rPr lang="en-US" sz="1800" dirty="0" smtClean="0"/>
              <a:t>A 50 foot locomotive will be about 18 ¾ inches long (1:32 scale)</a:t>
            </a:r>
          </a:p>
          <a:p>
            <a:r>
              <a:rPr lang="en-US" sz="1800" dirty="0" smtClean="0"/>
              <a:t>An 80 foot passenger car will be about 30 inches long </a:t>
            </a:r>
            <a:r>
              <a:rPr lang="en-US" sz="1800" dirty="0"/>
              <a:t>(1:32 scale</a:t>
            </a:r>
            <a:r>
              <a:rPr lang="en-US" sz="1800" dirty="0" smtClean="0"/>
              <a:t>)</a:t>
            </a:r>
          </a:p>
          <a:p>
            <a:endParaRPr lang="en-US" sz="1800" dirty="0"/>
          </a:p>
        </p:txBody>
      </p:sp>
      <p:pic>
        <p:nvPicPr>
          <p:cNvPr id="7" name="Picture 6"/>
          <p:cNvPicPr>
            <a:picLocks noChangeAspect="1"/>
          </p:cNvPicPr>
          <p:nvPr/>
        </p:nvPicPr>
        <p:blipFill>
          <a:blip r:embed="rId2"/>
          <a:stretch>
            <a:fillRect/>
          </a:stretch>
        </p:blipFill>
        <p:spPr>
          <a:xfrm>
            <a:off x="5486400" y="1854200"/>
            <a:ext cx="3276600" cy="2457450"/>
          </a:xfrm>
          <a:prstGeom prst="rect">
            <a:avLst/>
          </a:prstGeom>
        </p:spPr>
      </p:pic>
    </p:spTree>
    <p:extLst>
      <p:ext uri="{BB962C8B-B14F-4D97-AF65-F5344CB8AC3E}">
        <p14:creationId xmlns:p14="http://schemas.microsoft.com/office/powerpoint/2010/main" val="3647634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 Scale Model Railroads</a:t>
            </a:r>
            <a:endParaRPr lang="en-US" dirty="0"/>
          </a:p>
        </p:txBody>
      </p:sp>
      <p:sp>
        <p:nvSpPr>
          <p:cNvPr id="3" name="Content Placeholder 2"/>
          <p:cNvSpPr>
            <a:spLocks noGrp="1"/>
          </p:cNvSpPr>
          <p:nvPr>
            <p:ph idx="1"/>
          </p:nvPr>
        </p:nvSpPr>
        <p:spPr>
          <a:xfrm>
            <a:off x="228600" y="1828800"/>
            <a:ext cx="5029201" cy="4622800"/>
          </a:xfrm>
        </p:spPr>
        <p:txBody>
          <a:bodyPr/>
          <a:lstStyle/>
          <a:p>
            <a:r>
              <a:rPr lang="en-US" sz="1800" dirty="0"/>
              <a:t>The next largest popular scale is O (1:48 </a:t>
            </a:r>
            <a:r>
              <a:rPr lang="en-US" sz="1800" dirty="0" smtClean="0"/>
              <a:t>proportion). </a:t>
            </a:r>
          </a:p>
          <a:p>
            <a:r>
              <a:rPr lang="en-US" sz="1800" dirty="0" smtClean="0"/>
              <a:t>Each ¼ inch on an O scale model represents one foot on a full-size train. </a:t>
            </a:r>
          </a:p>
          <a:p>
            <a:r>
              <a:rPr lang="en-US" sz="1800" dirty="0" smtClean="0"/>
              <a:t>Track </a:t>
            </a:r>
            <a:r>
              <a:rPr lang="en-US" sz="1800" dirty="0"/>
              <a:t>in O gauge measures 1¼" between the rails. </a:t>
            </a:r>
            <a:endParaRPr lang="en-US" sz="1800" dirty="0" smtClean="0"/>
          </a:p>
          <a:p>
            <a:r>
              <a:rPr lang="en-US" sz="1800" dirty="0" smtClean="0"/>
              <a:t>A </a:t>
            </a:r>
            <a:r>
              <a:rPr lang="en-US" sz="1800" dirty="0"/>
              <a:t>50 foot locomotive will </a:t>
            </a:r>
            <a:r>
              <a:rPr lang="en-US" sz="1800" dirty="0" smtClean="0"/>
              <a:t>be about 12 ½ inches long</a:t>
            </a:r>
            <a:endParaRPr lang="en-US" sz="1800" dirty="0"/>
          </a:p>
          <a:p>
            <a:r>
              <a:rPr lang="en-US" sz="1800" dirty="0"/>
              <a:t>An 80 foot passenger car will </a:t>
            </a:r>
            <a:r>
              <a:rPr lang="en-US" sz="1800" dirty="0" smtClean="0"/>
              <a:t>be about 20 inches long.</a:t>
            </a:r>
            <a:endParaRPr lang="en-US" sz="1800" dirty="0"/>
          </a:p>
          <a:p>
            <a:endParaRPr lang="en-US" sz="1800" dirty="0"/>
          </a:p>
        </p:txBody>
      </p:sp>
      <p:pic>
        <p:nvPicPr>
          <p:cNvPr id="9" name="Picture 8"/>
          <p:cNvPicPr>
            <a:picLocks noChangeAspect="1"/>
          </p:cNvPicPr>
          <p:nvPr/>
        </p:nvPicPr>
        <p:blipFill>
          <a:blip r:embed="rId2"/>
          <a:stretch>
            <a:fillRect/>
          </a:stretch>
        </p:blipFill>
        <p:spPr>
          <a:xfrm>
            <a:off x="5257801" y="1862667"/>
            <a:ext cx="3409244" cy="2556933"/>
          </a:xfrm>
          <a:prstGeom prst="rect">
            <a:avLst/>
          </a:prstGeom>
        </p:spPr>
      </p:pic>
    </p:spTree>
    <p:extLst>
      <p:ext uri="{BB962C8B-B14F-4D97-AF65-F5344CB8AC3E}">
        <p14:creationId xmlns:p14="http://schemas.microsoft.com/office/powerpoint/2010/main" val="2609386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Scale Model Railroads</a:t>
            </a:r>
            <a:endParaRPr lang="en-US" dirty="0"/>
          </a:p>
        </p:txBody>
      </p:sp>
      <p:sp>
        <p:nvSpPr>
          <p:cNvPr id="3" name="Content Placeholder 2"/>
          <p:cNvSpPr>
            <a:spLocks noGrp="1"/>
          </p:cNvSpPr>
          <p:nvPr>
            <p:ph idx="1"/>
          </p:nvPr>
        </p:nvSpPr>
        <p:spPr>
          <a:xfrm>
            <a:off x="228600" y="1828800"/>
            <a:ext cx="4953001" cy="4622800"/>
          </a:xfrm>
        </p:spPr>
        <p:txBody>
          <a:bodyPr/>
          <a:lstStyle/>
          <a:p>
            <a:r>
              <a:rPr lang="en-US" sz="1800" dirty="0"/>
              <a:t>Slightly smaller than O scale is S scale (1:64 proportion). </a:t>
            </a:r>
            <a:endParaRPr lang="en-US" sz="1800" dirty="0" smtClean="0"/>
          </a:p>
          <a:p>
            <a:r>
              <a:rPr lang="en-US" sz="1800" dirty="0" smtClean="0"/>
              <a:t>These </a:t>
            </a:r>
            <a:r>
              <a:rPr lang="en-US" sz="1800" dirty="0"/>
              <a:t>locomotives and </a:t>
            </a:r>
            <a:r>
              <a:rPr lang="en-US" sz="1800" dirty="0" smtClean="0"/>
              <a:t>cars run </a:t>
            </a:r>
            <a:r>
              <a:rPr lang="en-US" sz="1800" dirty="0"/>
              <a:t>on rails spaced 7/8" apart. </a:t>
            </a:r>
            <a:endParaRPr lang="en-US" sz="1800" dirty="0" smtClean="0"/>
          </a:p>
          <a:p>
            <a:r>
              <a:rPr lang="en-US" sz="1800" dirty="0" smtClean="0"/>
              <a:t>Unlike </a:t>
            </a:r>
            <a:r>
              <a:rPr lang="en-US" sz="1800" dirty="0"/>
              <a:t>their toy predecessors, today’s S scale models are as highly detailed as trains in other scales</a:t>
            </a:r>
            <a:r>
              <a:rPr lang="en-US" sz="1800" dirty="0" smtClean="0"/>
              <a:t>.</a:t>
            </a:r>
          </a:p>
          <a:p>
            <a:r>
              <a:rPr lang="en-US" sz="1800" dirty="0"/>
              <a:t>A 50 foot locomotive will be about </a:t>
            </a:r>
            <a:r>
              <a:rPr lang="en-US" sz="1800" dirty="0" smtClean="0"/>
              <a:t>9 </a:t>
            </a:r>
            <a:r>
              <a:rPr lang="en-US" sz="1800" dirty="0"/>
              <a:t>½ inches long</a:t>
            </a:r>
          </a:p>
          <a:p>
            <a:r>
              <a:rPr lang="en-US" sz="1800" dirty="0"/>
              <a:t>An 80 foot passenger car will be about </a:t>
            </a:r>
            <a:r>
              <a:rPr lang="en-US" sz="1800" dirty="0" smtClean="0"/>
              <a:t>15 </a:t>
            </a:r>
            <a:r>
              <a:rPr lang="en-US" sz="1800" dirty="0"/>
              <a:t>inches long.</a:t>
            </a:r>
          </a:p>
          <a:p>
            <a:endParaRPr lang="en-US" sz="1800" dirty="0"/>
          </a:p>
          <a:p>
            <a:endParaRPr lang="en-US" sz="1800" dirty="0"/>
          </a:p>
        </p:txBody>
      </p:sp>
      <p:pic>
        <p:nvPicPr>
          <p:cNvPr id="8" name="Picture 7"/>
          <p:cNvPicPr>
            <a:picLocks noChangeAspect="1"/>
          </p:cNvPicPr>
          <p:nvPr/>
        </p:nvPicPr>
        <p:blipFill>
          <a:blip r:embed="rId2"/>
          <a:stretch>
            <a:fillRect/>
          </a:stretch>
        </p:blipFill>
        <p:spPr>
          <a:xfrm>
            <a:off x="5410200" y="2022475"/>
            <a:ext cx="3352800" cy="2514600"/>
          </a:xfrm>
          <a:prstGeom prst="rect">
            <a:avLst/>
          </a:prstGeom>
        </p:spPr>
      </p:pic>
    </p:spTree>
    <p:extLst>
      <p:ext uri="{BB962C8B-B14F-4D97-AF65-F5344CB8AC3E}">
        <p14:creationId xmlns:p14="http://schemas.microsoft.com/office/powerpoint/2010/main" val="3599453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 Scale Model Railroads</a:t>
            </a:r>
            <a:endParaRPr lang="en-US" dirty="0"/>
          </a:p>
        </p:txBody>
      </p:sp>
      <p:sp>
        <p:nvSpPr>
          <p:cNvPr id="3" name="Content Placeholder 2"/>
          <p:cNvSpPr>
            <a:spLocks noGrp="1"/>
          </p:cNvSpPr>
          <p:nvPr>
            <p:ph idx="1"/>
          </p:nvPr>
        </p:nvSpPr>
        <p:spPr>
          <a:xfrm>
            <a:off x="228600" y="1828800"/>
            <a:ext cx="5562599" cy="5029200"/>
          </a:xfrm>
        </p:spPr>
        <p:txBody>
          <a:bodyPr/>
          <a:lstStyle/>
          <a:p>
            <a:r>
              <a:rPr lang="en-US" sz="1800" dirty="0"/>
              <a:t>Overshadowing the larger scales in popularity are models built to be approximately half the size of O scale models (that’s why they are called “HO</a:t>
            </a:r>
            <a:r>
              <a:rPr lang="en-US" sz="1800" dirty="0" smtClean="0"/>
              <a:t>”). </a:t>
            </a:r>
          </a:p>
          <a:p>
            <a:r>
              <a:rPr lang="en-US" sz="1800" dirty="0" smtClean="0"/>
              <a:t>These </a:t>
            </a:r>
            <a:r>
              <a:rPr lang="en-US" sz="1800" dirty="0"/>
              <a:t>trains are 1/87 the size of their real-world prototypes, and HO gauge track measures 16.5mm between the rails. </a:t>
            </a:r>
            <a:endParaRPr lang="en-US" sz="1800" dirty="0" smtClean="0"/>
          </a:p>
          <a:p>
            <a:r>
              <a:rPr lang="en-US" sz="1800" dirty="0" smtClean="0"/>
              <a:t>HO </a:t>
            </a:r>
            <a:r>
              <a:rPr lang="en-US" sz="1800" dirty="0"/>
              <a:t>trains are small enough to allow a satisfying layout in a compact </a:t>
            </a:r>
            <a:r>
              <a:rPr lang="en-US" sz="1800" dirty="0" smtClean="0"/>
              <a:t>space (i.e. </a:t>
            </a:r>
            <a:r>
              <a:rPr lang="en-US" sz="1800" dirty="0"/>
              <a:t>4 x 8-foot sheet of </a:t>
            </a:r>
            <a:r>
              <a:rPr lang="en-US" sz="1800" dirty="0" smtClean="0"/>
              <a:t>plywood), </a:t>
            </a:r>
            <a:r>
              <a:rPr lang="en-US" sz="1800" dirty="0"/>
              <a:t>while still being large enough to show great detail. </a:t>
            </a:r>
            <a:endParaRPr lang="en-US" sz="1800" dirty="0" smtClean="0"/>
          </a:p>
          <a:p>
            <a:r>
              <a:rPr lang="en-US" sz="1800" dirty="0" smtClean="0"/>
              <a:t>HO </a:t>
            </a:r>
            <a:r>
              <a:rPr lang="en-US" sz="1800" dirty="0"/>
              <a:t>railroading is the most popular of the </a:t>
            </a:r>
            <a:r>
              <a:rPr lang="en-US" sz="1800" dirty="0" smtClean="0"/>
              <a:t>scales </a:t>
            </a:r>
            <a:r>
              <a:rPr lang="en-US" sz="1800" dirty="0"/>
              <a:t>with more than two-thirds of modelers making it their choice</a:t>
            </a:r>
            <a:r>
              <a:rPr lang="en-US" sz="1800" dirty="0" smtClean="0"/>
              <a:t>.</a:t>
            </a:r>
          </a:p>
          <a:p>
            <a:r>
              <a:rPr lang="en-US" sz="1800" dirty="0"/>
              <a:t>A 50 foot locomotive will be about </a:t>
            </a:r>
            <a:r>
              <a:rPr lang="en-US" sz="1800" dirty="0" smtClean="0"/>
              <a:t>7 </a:t>
            </a:r>
            <a:r>
              <a:rPr lang="en-US" sz="1800" dirty="0"/>
              <a:t>inches </a:t>
            </a:r>
            <a:r>
              <a:rPr lang="en-US" sz="1800" dirty="0" smtClean="0"/>
              <a:t>long.</a:t>
            </a:r>
            <a:endParaRPr lang="en-US" sz="1800" dirty="0"/>
          </a:p>
          <a:p>
            <a:r>
              <a:rPr lang="en-US" sz="1800" dirty="0"/>
              <a:t>An 80 foot passenger car will be about </a:t>
            </a:r>
            <a:r>
              <a:rPr lang="en-US" sz="1800" dirty="0" smtClean="0"/>
              <a:t>11 </a:t>
            </a:r>
            <a:r>
              <a:rPr lang="en-US" sz="1800" dirty="0"/>
              <a:t>inches long.</a:t>
            </a:r>
          </a:p>
          <a:p>
            <a:endParaRPr lang="en-US" sz="1800" dirty="0"/>
          </a:p>
        </p:txBody>
      </p:sp>
      <p:pic>
        <p:nvPicPr>
          <p:cNvPr id="6" name="Picture 5"/>
          <p:cNvPicPr>
            <a:picLocks noChangeAspect="1"/>
          </p:cNvPicPr>
          <p:nvPr/>
        </p:nvPicPr>
        <p:blipFill>
          <a:blip r:embed="rId2"/>
          <a:stretch>
            <a:fillRect/>
          </a:stretch>
        </p:blipFill>
        <p:spPr>
          <a:xfrm>
            <a:off x="6115580" y="2057400"/>
            <a:ext cx="2857500" cy="2143125"/>
          </a:xfrm>
          <a:prstGeom prst="rect">
            <a:avLst/>
          </a:prstGeom>
        </p:spPr>
      </p:pic>
    </p:spTree>
    <p:extLst>
      <p:ext uri="{BB962C8B-B14F-4D97-AF65-F5344CB8AC3E}">
        <p14:creationId xmlns:p14="http://schemas.microsoft.com/office/powerpoint/2010/main" val="3092130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 Scale Model Railroads</a:t>
            </a:r>
            <a:endParaRPr lang="en-US" dirty="0"/>
          </a:p>
        </p:txBody>
      </p:sp>
      <p:sp>
        <p:nvSpPr>
          <p:cNvPr id="3" name="Content Placeholder 2"/>
          <p:cNvSpPr>
            <a:spLocks noGrp="1"/>
          </p:cNvSpPr>
          <p:nvPr>
            <p:ph idx="1"/>
          </p:nvPr>
        </p:nvSpPr>
        <p:spPr>
          <a:xfrm>
            <a:off x="228600" y="1828800"/>
            <a:ext cx="5105401" cy="4622800"/>
          </a:xfrm>
        </p:spPr>
        <p:txBody>
          <a:bodyPr/>
          <a:lstStyle/>
          <a:p>
            <a:r>
              <a:rPr lang="en-US" sz="1800" dirty="0"/>
              <a:t>Smaller still is N scale. </a:t>
            </a:r>
            <a:endParaRPr lang="en-US" sz="1800" dirty="0" smtClean="0"/>
          </a:p>
          <a:p>
            <a:r>
              <a:rPr lang="en-US" sz="1800" dirty="0" smtClean="0"/>
              <a:t>Rolling </a:t>
            </a:r>
            <a:r>
              <a:rPr lang="en-US" sz="1800" dirty="0"/>
              <a:t>stock and locomotives of this size are 1/160 the size of their real-life counterparts. </a:t>
            </a:r>
            <a:endParaRPr lang="en-US" sz="1800" dirty="0" smtClean="0"/>
          </a:p>
          <a:p>
            <a:r>
              <a:rPr lang="en-US" sz="1800" dirty="0" smtClean="0"/>
              <a:t>The </a:t>
            </a:r>
            <a:r>
              <a:rPr lang="en-US" sz="1800" dirty="0"/>
              <a:t>track gauge is 9mm between the rails. </a:t>
            </a:r>
            <a:endParaRPr lang="en-US" sz="1800" dirty="0" smtClean="0"/>
          </a:p>
          <a:p>
            <a:r>
              <a:rPr lang="en-US" sz="1800" dirty="0" smtClean="0"/>
              <a:t>N </a:t>
            </a:r>
            <a:r>
              <a:rPr lang="en-US" sz="1800" dirty="0"/>
              <a:t>scale works well for modelers who don’t have a lot of space or who prefer to run trains through truly expansive </a:t>
            </a:r>
            <a:r>
              <a:rPr lang="en-US" sz="1800" dirty="0" smtClean="0"/>
              <a:t>scenery.</a:t>
            </a:r>
          </a:p>
          <a:p>
            <a:r>
              <a:rPr lang="en-US" sz="1800" dirty="0"/>
              <a:t>A 50 foot locomotive will be about </a:t>
            </a:r>
            <a:r>
              <a:rPr lang="en-US" sz="1800" dirty="0" smtClean="0"/>
              <a:t>3 ¾ inches </a:t>
            </a:r>
            <a:r>
              <a:rPr lang="en-US" sz="1800" dirty="0"/>
              <a:t>long.</a:t>
            </a:r>
          </a:p>
          <a:p>
            <a:r>
              <a:rPr lang="en-US" sz="1800" dirty="0"/>
              <a:t>An 80 foot passenger car will be about </a:t>
            </a:r>
            <a:r>
              <a:rPr lang="en-US" sz="1800" dirty="0" smtClean="0"/>
              <a:t>6 </a:t>
            </a:r>
            <a:r>
              <a:rPr lang="en-US" sz="1800" dirty="0"/>
              <a:t>inches long.</a:t>
            </a:r>
          </a:p>
          <a:p>
            <a:endParaRPr lang="en-US" sz="1800" dirty="0" smtClean="0"/>
          </a:p>
        </p:txBody>
      </p:sp>
      <p:pic>
        <p:nvPicPr>
          <p:cNvPr id="5" name="Picture 4"/>
          <p:cNvPicPr>
            <a:picLocks noChangeAspect="1"/>
          </p:cNvPicPr>
          <p:nvPr/>
        </p:nvPicPr>
        <p:blipFill>
          <a:blip r:embed="rId2"/>
          <a:stretch>
            <a:fillRect/>
          </a:stretch>
        </p:blipFill>
        <p:spPr>
          <a:xfrm>
            <a:off x="5410200" y="1828800"/>
            <a:ext cx="3352800" cy="2514600"/>
          </a:xfrm>
          <a:prstGeom prst="rect">
            <a:avLst/>
          </a:prstGeom>
        </p:spPr>
      </p:pic>
    </p:spTree>
    <p:extLst>
      <p:ext uri="{BB962C8B-B14F-4D97-AF65-F5344CB8AC3E}">
        <p14:creationId xmlns:p14="http://schemas.microsoft.com/office/powerpoint/2010/main" val="1612612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 Scale Model Railroads</a:t>
            </a:r>
            <a:endParaRPr lang="en-US" dirty="0"/>
          </a:p>
        </p:txBody>
      </p:sp>
      <p:sp>
        <p:nvSpPr>
          <p:cNvPr id="3" name="Content Placeholder 2"/>
          <p:cNvSpPr>
            <a:spLocks noGrp="1"/>
          </p:cNvSpPr>
          <p:nvPr>
            <p:ph idx="1"/>
          </p:nvPr>
        </p:nvSpPr>
        <p:spPr>
          <a:xfrm>
            <a:off x="228600" y="1828800"/>
            <a:ext cx="5410201" cy="4622800"/>
          </a:xfrm>
        </p:spPr>
        <p:txBody>
          <a:bodyPr/>
          <a:lstStyle/>
          <a:p>
            <a:r>
              <a:rPr lang="en-US" sz="1800" dirty="0" smtClean="0"/>
              <a:t>Even </a:t>
            </a:r>
            <a:r>
              <a:rPr lang="en-US" sz="1800" dirty="0"/>
              <a:t>smaller are Z scale </a:t>
            </a:r>
            <a:r>
              <a:rPr lang="en-US" sz="1800" dirty="0" smtClean="0"/>
              <a:t>trains whose </a:t>
            </a:r>
            <a:r>
              <a:rPr lang="en-US" sz="1800" dirty="0"/>
              <a:t>proportion to the real thing is </a:t>
            </a:r>
            <a:r>
              <a:rPr lang="en-US" sz="1800" dirty="0" smtClean="0"/>
              <a:t>1:220.</a:t>
            </a:r>
          </a:p>
          <a:p>
            <a:r>
              <a:rPr lang="en-US" sz="1800" dirty="0" smtClean="0"/>
              <a:t>They </a:t>
            </a:r>
            <a:r>
              <a:rPr lang="en-US" sz="1800" dirty="0"/>
              <a:t>run on track whose rails are just 6.5mm apart. </a:t>
            </a:r>
            <a:endParaRPr lang="en-US" sz="1800" dirty="0" smtClean="0"/>
          </a:p>
          <a:p>
            <a:r>
              <a:rPr lang="en-US" sz="1800" dirty="0"/>
              <a:t>A 50 foot locomotive will be about </a:t>
            </a:r>
            <a:r>
              <a:rPr lang="en-US" sz="1800" dirty="0" smtClean="0"/>
              <a:t>2 </a:t>
            </a:r>
            <a:r>
              <a:rPr lang="en-US" sz="1800" dirty="0"/>
              <a:t>¾ inches long.</a:t>
            </a:r>
          </a:p>
          <a:p>
            <a:r>
              <a:rPr lang="en-US" sz="1800" dirty="0"/>
              <a:t>An 80 foot passenger car will be about </a:t>
            </a:r>
            <a:r>
              <a:rPr lang="en-US" sz="1800" dirty="0" smtClean="0"/>
              <a:t>4 ½ inches </a:t>
            </a:r>
            <a:r>
              <a:rPr lang="en-US" sz="1800" dirty="0"/>
              <a:t>long.</a:t>
            </a:r>
          </a:p>
          <a:p>
            <a:endParaRPr lang="en-US" sz="1800" dirty="0"/>
          </a:p>
        </p:txBody>
      </p:sp>
      <p:pic>
        <p:nvPicPr>
          <p:cNvPr id="5" name="Picture 4"/>
          <p:cNvPicPr>
            <a:picLocks noChangeAspect="1"/>
          </p:cNvPicPr>
          <p:nvPr/>
        </p:nvPicPr>
        <p:blipFill>
          <a:blip r:embed="rId2"/>
          <a:stretch>
            <a:fillRect/>
          </a:stretch>
        </p:blipFill>
        <p:spPr>
          <a:xfrm>
            <a:off x="5638801" y="1828800"/>
            <a:ext cx="3162299" cy="2371724"/>
          </a:xfrm>
          <a:prstGeom prst="rect">
            <a:avLst/>
          </a:prstGeom>
        </p:spPr>
      </p:pic>
    </p:spTree>
    <p:extLst>
      <p:ext uri="{BB962C8B-B14F-4D97-AF65-F5344CB8AC3E}">
        <p14:creationId xmlns:p14="http://schemas.microsoft.com/office/powerpoint/2010/main" val="3529682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r>
              <a:rPr lang="en-US" b="1" dirty="0">
                <a:solidFill>
                  <a:schemeClr val="tx2"/>
                </a:solidFill>
              </a:rPr>
              <a:t>Requirement </a:t>
            </a:r>
            <a:r>
              <a:rPr lang="en-US" b="1" dirty="0" smtClean="0">
                <a:solidFill>
                  <a:schemeClr val="tx2"/>
                </a:solidFill>
              </a:rPr>
              <a:t>8</a:t>
            </a:r>
          </a:p>
        </p:txBody>
      </p:sp>
      <p:sp>
        <p:nvSpPr>
          <p:cNvPr id="5123" name="Rectangle 3"/>
          <p:cNvSpPr>
            <a:spLocks noGrp="1" noChangeArrowheads="1"/>
          </p:cNvSpPr>
          <p:nvPr>
            <p:ph type="body" idx="1"/>
          </p:nvPr>
        </p:nvSpPr>
        <p:spPr>
          <a:xfrm>
            <a:off x="1908175" y="909638"/>
            <a:ext cx="7056438" cy="5832475"/>
          </a:xfrm>
        </p:spPr>
        <p:txBody>
          <a:bodyPr/>
          <a:lstStyle/>
          <a:p>
            <a:pPr marL="0" indent="0">
              <a:buNone/>
            </a:pPr>
            <a:r>
              <a:rPr lang="en-US" sz="1300" dirty="0">
                <a:solidFill>
                  <a:schemeClr val="tx1"/>
                </a:solidFill>
              </a:rPr>
              <a:t>Select ONE of the following special-interest areas and complete the requirements:</a:t>
            </a:r>
          </a:p>
          <a:p>
            <a:pPr lvl="1">
              <a:buFont typeface="+mj-lt"/>
              <a:buAutoNum type="alphaLcPeriod"/>
            </a:pPr>
            <a:r>
              <a:rPr lang="en-US" sz="1300" b="0" dirty="0">
                <a:solidFill>
                  <a:schemeClr val="tx1"/>
                </a:solidFill>
              </a:rPr>
              <a:t>Model Railroading</a:t>
            </a:r>
            <a:br>
              <a:rPr lang="en-US" sz="1300" b="0" dirty="0">
                <a:solidFill>
                  <a:schemeClr val="tx1"/>
                </a:solidFill>
              </a:rPr>
            </a:br>
            <a:r>
              <a:rPr lang="en-US" sz="1300" b="0" dirty="0">
                <a:solidFill>
                  <a:schemeClr val="tx1"/>
                </a:solidFill>
              </a:rPr>
              <a:t>With your parent's and counselor's approval, do TWO of the following:</a:t>
            </a:r>
          </a:p>
          <a:p>
            <a:pPr lvl="2">
              <a:buFont typeface="+mj-lt"/>
              <a:buAutoNum type="arabicPeriod"/>
            </a:pPr>
            <a:r>
              <a:rPr lang="en-US" sz="1300" dirty="0">
                <a:solidFill>
                  <a:schemeClr val="tx1"/>
                </a:solidFill>
              </a:rPr>
              <a:t>Draw a layout of your own model railroad; or one that could be built in your home. Design a point-to-point track or loop with different routings. Include one of the following: turnaround or terminal or yard or siding.</a:t>
            </a:r>
          </a:p>
          <a:p>
            <a:pPr lvl="2">
              <a:buFont typeface="+mj-lt"/>
              <a:buAutoNum type="arabicPeriod"/>
            </a:pPr>
            <a:r>
              <a:rPr lang="en-US" sz="1300" dirty="0">
                <a:solidFill>
                  <a:schemeClr val="tx1"/>
                </a:solidFill>
              </a:rPr>
              <a:t>Build one model railroad car kit or one locomotive kit.</a:t>
            </a:r>
          </a:p>
          <a:p>
            <a:pPr lvl="2">
              <a:buFont typeface="+mj-lt"/>
              <a:buAutoNum type="arabicPeriod"/>
            </a:pPr>
            <a:r>
              <a:rPr lang="en-US" sz="1300" dirty="0">
                <a:solidFill>
                  <a:schemeClr val="tx1"/>
                </a:solidFill>
              </a:rPr>
              <a:t>Name the scale of four popular model railroad gauges. Identify the scale of four model cars or locomotives.</a:t>
            </a:r>
          </a:p>
          <a:p>
            <a:pPr lvl="2">
              <a:buFont typeface="+mj-lt"/>
              <a:buAutoNum type="arabicPeriod"/>
            </a:pPr>
            <a:r>
              <a:rPr lang="en-US" sz="1300" dirty="0">
                <a:solidFill>
                  <a:srgbClr val="C00000"/>
                </a:solidFill>
              </a:rPr>
              <a:t>Locate the website of four model railroad - related manufacturers or magazine publishers. Print information on their products and services and discuss the information with your counselor.</a:t>
            </a:r>
          </a:p>
          <a:p>
            <a:pPr lvl="2">
              <a:buFont typeface="+mj-lt"/>
              <a:buAutoNum type="arabicPeriod"/>
            </a:pPr>
            <a:r>
              <a:rPr lang="en-US" sz="1300" dirty="0">
                <a:solidFill>
                  <a:schemeClr val="tx1"/>
                </a:solidFill>
              </a:rPr>
              <a:t>Build one railroad structure (from scratch or using a kit), paint and weather the structure, mount it on your layout or diorama, and make the surrounding area on a diorama scenic.</a:t>
            </a:r>
          </a:p>
          <a:p>
            <a:pPr lvl="2">
              <a:buFont typeface="+mj-lt"/>
              <a:buAutoNum type="arabicPeriod"/>
            </a:pPr>
            <a:r>
              <a:rPr lang="en-US" sz="1300" dirty="0">
                <a:solidFill>
                  <a:schemeClr val="tx1"/>
                </a:solidFill>
              </a:rPr>
              <a:t>Alone or with others, build a model railroad or modular layout, including ballast and scenery. Make electrical connections and operate a train. Describe what you enjoyed most.</a:t>
            </a:r>
          </a:p>
          <a:p>
            <a:pPr lvl="2">
              <a:buFont typeface="+mj-lt"/>
              <a:buAutoNum type="arabicPeriod"/>
            </a:pPr>
            <a:r>
              <a:rPr lang="en-US" sz="1300" dirty="0">
                <a:solidFill>
                  <a:schemeClr val="tx1"/>
                </a:solidFill>
              </a:rPr>
              <a:t>Participate in a switching contest on a timesaver layout and record your time.</a:t>
            </a:r>
          </a:p>
          <a:p>
            <a:pPr lvl="2">
              <a:buFont typeface="+mj-lt"/>
              <a:buAutoNum type="arabicPeriod"/>
            </a:pPr>
            <a:r>
              <a:rPr lang="en-US" sz="1300" dirty="0">
                <a:solidFill>
                  <a:schemeClr val="tx1"/>
                </a:solidFill>
              </a:rPr>
              <a:t>Explain the difference between powering and controlling a model railroad by using direct current, and powering and controlling a model railroad using digital command control.</a:t>
            </a:r>
          </a:p>
        </p:txBody>
      </p:sp>
      <p:pic>
        <p:nvPicPr>
          <p:cNvPr id="4" name="Pictur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8600" y="117475"/>
            <a:ext cx="869837" cy="888885"/>
          </a:xfrm>
          <a:prstGeom prst="rect">
            <a:avLst/>
          </a:prstGeom>
        </p:spPr>
      </p:pic>
    </p:spTree>
    <p:extLst>
      <p:ext uri="{BB962C8B-B14F-4D97-AF65-F5344CB8AC3E}">
        <p14:creationId xmlns:p14="http://schemas.microsoft.com/office/powerpoint/2010/main" val="2931239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04813"/>
            <a:ext cx="7364413" cy="508000"/>
          </a:xfrm>
        </p:spPr>
        <p:txBody>
          <a:bodyPr/>
          <a:lstStyle/>
          <a:p>
            <a:r>
              <a:rPr lang="en-US" dirty="0" smtClean="0"/>
              <a:t>Model </a:t>
            </a:r>
            <a:r>
              <a:rPr lang="en-US" dirty="0" smtClean="0"/>
              <a:t>Railroad Manufacturer </a:t>
            </a:r>
            <a:r>
              <a:rPr lang="en-US" dirty="0" smtClean="0"/>
              <a:t>Websites</a:t>
            </a:r>
            <a:endParaRPr lang="en-US" dirty="0"/>
          </a:p>
        </p:txBody>
      </p:sp>
      <p:sp>
        <p:nvSpPr>
          <p:cNvPr id="3" name="Content Placeholder 2"/>
          <p:cNvSpPr>
            <a:spLocks noGrp="1"/>
          </p:cNvSpPr>
          <p:nvPr>
            <p:ph idx="1"/>
          </p:nvPr>
        </p:nvSpPr>
        <p:spPr>
          <a:xfrm>
            <a:off x="609600" y="1828800"/>
            <a:ext cx="7705725" cy="4622800"/>
          </a:xfrm>
        </p:spPr>
        <p:txBody>
          <a:bodyPr/>
          <a:lstStyle/>
          <a:p>
            <a:pPr marL="0" indent="0">
              <a:buNone/>
            </a:pPr>
            <a:r>
              <a:rPr lang="en-US" sz="2000" dirty="0" smtClean="0"/>
              <a:t>Hyperlinks to manufacturers </a:t>
            </a:r>
            <a:r>
              <a:rPr lang="en-US" sz="2000" dirty="0"/>
              <a:t>that specialize in HO scale train </a:t>
            </a:r>
            <a:r>
              <a:rPr lang="en-US" sz="2000" dirty="0" smtClean="0"/>
              <a:t>sets. </a:t>
            </a:r>
            <a:endParaRPr lang="en-US" sz="2000" dirty="0"/>
          </a:p>
          <a:p>
            <a:r>
              <a:rPr lang="en-US" sz="1800" dirty="0">
                <a:hlinkClick r:id="rId2"/>
              </a:rPr>
              <a:t>Athearn</a:t>
            </a:r>
            <a:endParaRPr lang="en-US" sz="1800" dirty="0"/>
          </a:p>
          <a:p>
            <a:r>
              <a:rPr lang="en-US" sz="1800" dirty="0">
                <a:hlinkClick r:id="rId3"/>
              </a:rPr>
              <a:t>Atlas</a:t>
            </a:r>
            <a:endParaRPr lang="en-US" sz="1800" dirty="0"/>
          </a:p>
          <a:p>
            <a:r>
              <a:rPr lang="en-US" sz="1800" dirty="0">
                <a:hlinkClick r:id="rId4"/>
              </a:rPr>
              <a:t>Bachmann</a:t>
            </a:r>
            <a:endParaRPr lang="en-US" sz="1800" dirty="0"/>
          </a:p>
          <a:p>
            <a:r>
              <a:rPr lang="en-US" sz="1800" dirty="0">
                <a:hlinkClick r:id="rId5"/>
              </a:rPr>
              <a:t>Bowser</a:t>
            </a:r>
            <a:endParaRPr lang="en-US" sz="1800" dirty="0"/>
          </a:p>
          <a:p>
            <a:r>
              <a:rPr lang="en-US" sz="1800" dirty="0">
                <a:hlinkClick r:id="rId6"/>
              </a:rPr>
              <a:t>Broadway Limited Imports</a:t>
            </a:r>
            <a:endParaRPr lang="en-US" sz="1800" dirty="0"/>
          </a:p>
          <a:p>
            <a:r>
              <a:rPr lang="en-US" sz="1800" dirty="0" smtClean="0">
                <a:hlinkClick r:id="rId7"/>
              </a:rPr>
              <a:t>Kato</a:t>
            </a:r>
            <a:endParaRPr lang="en-US" sz="1800" dirty="0" smtClean="0"/>
          </a:p>
          <a:p>
            <a:r>
              <a:rPr lang="en-US" sz="1800" dirty="0" smtClean="0">
                <a:hlinkClick r:id="rId8"/>
              </a:rPr>
              <a:t>Lionel</a:t>
            </a:r>
            <a:endParaRPr lang="en-US" sz="1800" dirty="0"/>
          </a:p>
          <a:p>
            <a:r>
              <a:rPr lang="en-US" sz="1800" dirty="0" smtClean="0">
                <a:hlinkClick r:id="rId9"/>
              </a:rPr>
              <a:t>Model </a:t>
            </a:r>
            <a:r>
              <a:rPr lang="en-US" sz="1800" dirty="0">
                <a:hlinkClick r:id="rId9"/>
              </a:rPr>
              <a:t>Power</a:t>
            </a:r>
            <a:endParaRPr lang="en-US" sz="1800" dirty="0"/>
          </a:p>
          <a:p>
            <a:r>
              <a:rPr lang="en-US" sz="1800" dirty="0" smtClean="0">
                <a:hlinkClick r:id="rId10"/>
              </a:rPr>
              <a:t>Walthers</a:t>
            </a:r>
            <a:endParaRPr lang="en-US" sz="1800" dirty="0"/>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7406" y="2286000"/>
            <a:ext cx="1676400" cy="1676400"/>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9600" y="2476500"/>
            <a:ext cx="2159000" cy="129540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5300" y="3962400"/>
            <a:ext cx="1847600" cy="1847600"/>
          </a:xfrm>
          <a:prstGeom prst="rect">
            <a:avLst/>
          </a:prstGeom>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94140" y="4357562"/>
            <a:ext cx="1495425" cy="1057275"/>
          </a:xfrm>
          <a:prstGeom prst="rect">
            <a:avLst/>
          </a:prstGeom>
        </p:spPr>
      </p:pic>
    </p:spTree>
    <p:extLst>
      <p:ext uri="{BB962C8B-B14F-4D97-AF65-F5344CB8AC3E}">
        <p14:creationId xmlns:p14="http://schemas.microsoft.com/office/powerpoint/2010/main" val="1247577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04813"/>
            <a:ext cx="7364413" cy="508000"/>
          </a:xfrm>
        </p:spPr>
        <p:txBody>
          <a:bodyPr/>
          <a:lstStyle/>
          <a:p>
            <a:r>
              <a:rPr lang="en-US" dirty="0" smtClean="0"/>
              <a:t>Model </a:t>
            </a:r>
            <a:r>
              <a:rPr lang="en-US" dirty="0" smtClean="0"/>
              <a:t>Railroad Magazine </a:t>
            </a:r>
            <a:r>
              <a:rPr lang="en-US" dirty="0" smtClean="0"/>
              <a:t>Websites</a:t>
            </a:r>
            <a:endParaRPr lang="en-US" dirty="0"/>
          </a:p>
        </p:txBody>
      </p:sp>
      <p:sp>
        <p:nvSpPr>
          <p:cNvPr id="3" name="Content Placeholder 2"/>
          <p:cNvSpPr>
            <a:spLocks noGrp="1"/>
          </p:cNvSpPr>
          <p:nvPr>
            <p:ph idx="1"/>
          </p:nvPr>
        </p:nvSpPr>
        <p:spPr>
          <a:xfrm>
            <a:off x="609600" y="1828800"/>
            <a:ext cx="7705725" cy="459509"/>
          </a:xfrm>
        </p:spPr>
        <p:txBody>
          <a:bodyPr/>
          <a:lstStyle/>
          <a:p>
            <a:pPr marL="0" indent="0">
              <a:buNone/>
            </a:pPr>
            <a:r>
              <a:rPr lang="en-US" sz="2000" dirty="0" smtClean="0"/>
              <a:t>Click on the pictures for the websites of model railroad magazines. </a:t>
            </a:r>
            <a:endParaRPr lang="en-US" sz="2000" dirty="0"/>
          </a:p>
        </p:txBody>
      </p:sp>
      <p:pic>
        <p:nvPicPr>
          <p:cNvPr id="8" name="Picture 7">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88309"/>
            <a:ext cx="1847628" cy="2407516"/>
          </a:xfrm>
          <a:prstGeom prst="rect">
            <a:avLst/>
          </a:prstGeom>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2288309"/>
            <a:ext cx="1905000" cy="2381250"/>
          </a:xfrm>
          <a:prstGeom prst="rect">
            <a:avLst/>
          </a:prstGeom>
        </p:spPr>
      </p:pic>
      <p:pic>
        <p:nvPicPr>
          <p:cNvPr id="10" name="Picture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932" y="2288309"/>
            <a:ext cx="1607630" cy="2486025"/>
          </a:xfrm>
          <a:prstGeom prst="rect">
            <a:avLst/>
          </a:prstGeom>
        </p:spPr>
      </p:pic>
      <p:pic>
        <p:nvPicPr>
          <p:cNvPr id="12" name="Picture 11">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7694" y="2288309"/>
            <a:ext cx="1937433" cy="2486025"/>
          </a:xfrm>
          <a:prstGeom prst="rect">
            <a:avLst/>
          </a:prstGeom>
        </p:spPr>
      </p:pic>
    </p:spTree>
    <p:extLst>
      <p:ext uri="{BB962C8B-B14F-4D97-AF65-F5344CB8AC3E}">
        <p14:creationId xmlns:p14="http://schemas.microsoft.com/office/powerpoint/2010/main" val="1678988368"/>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2680</TotalTime>
  <Words>7716</Words>
  <Application>Microsoft Office PowerPoint</Application>
  <PresentationFormat>On-screen Show (4:3)</PresentationFormat>
  <Paragraphs>751</Paragraphs>
  <Slides>118</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118</vt:i4>
      </vt:variant>
    </vt:vector>
  </HeadingPairs>
  <TitlesOfParts>
    <vt:vector size="121" baseType="lpstr">
      <vt:lpstr>Arial</vt:lpstr>
      <vt:lpstr>Times New Roman</vt:lpstr>
      <vt:lpstr>template</vt:lpstr>
      <vt:lpstr>Railroading Merit Badge</vt:lpstr>
      <vt:lpstr>Railroading Merit Badge Requirements</vt:lpstr>
      <vt:lpstr>Railroading Merit Badge Requirements</vt:lpstr>
      <vt:lpstr>Railroading Merit Badge Requirements</vt:lpstr>
      <vt:lpstr>Railroading Merit Badge Requirements</vt:lpstr>
      <vt:lpstr>Railroading Merit Badge Requirements</vt:lpstr>
      <vt:lpstr>Railroading Merit Badge Requirements</vt:lpstr>
      <vt:lpstr>Requirement 1</vt:lpstr>
      <vt:lpstr>1a. Three Types of Modern Freight Trains </vt:lpstr>
      <vt:lpstr>1a. Three Types of Modern Freight Trains </vt:lpstr>
      <vt:lpstr>1a. Three Types of Modern Freight Trains </vt:lpstr>
      <vt:lpstr>Requirement 1</vt:lpstr>
      <vt:lpstr>1b. Class 1 Railroads</vt:lpstr>
      <vt:lpstr>1b. Regional Railroads</vt:lpstr>
      <vt:lpstr>Requirement 1</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1c. Railcars</vt:lpstr>
      <vt:lpstr>Requirement 1</vt:lpstr>
      <vt:lpstr>1d. Train Power</vt:lpstr>
      <vt:lpstr>1d. Dynamic Braking</vt:lpstr>
      <vt:lpstr>1d. Radial Steering Trucks</vt:lpstr>
      <vt:lpstr>Requirement 2</vt:lpstr>
      <vt:lpstr>Amtrak</vt:lpstr>
      <vt:lpstr>Plan a 500 mile trip by train</vt:lpstr>
      <vt:lpstr>Requirement 2</vt:lpstr>
      <vt:lpstr>Public/Mass Transit Using Rail</vt:lpstr>
      <vt:lpstr>Public/Mass Transit Using Rail</vt:lpstr>
      <vt:lpstr>Public/Mass Transit Using Rail</vt:lpstr>
      <vt:lpstr>Public/Mass Transit Using Rail</vt:lpstr>
      <vt:lpstr>Public/Mass Transit Using Rail</vt:lpstr>
      <vt:lpstr>Public/Mass Transit Using Rail</vt:lpstr>
      <vt:lpstr>Requirement 3</vt:lpstr>
      <vt:lpstr>Departments of a Railroad</vt:lpstr>
      <vt:lpstr>Requirement 3</vt:lpstr>
      <vt:lpstr>Opportunities in Railroading</vt:lpstr>
      <vt:lpstr>Requirement 3</vt:lpstr>
      <vt:lpstr>Rail Support Industries</vt:lpstr>
      <vt:lpstr>Requirement 3</vt:lpstr>
      <vt:lpstr>Requirement 4</vt:lpstr>
      <vt:lpstr>Operation Lifesaver</vt:lpstr>
      <vt:lpstr>Requirement 5</vt:lpstr>
      <vt:lpstr>Safety Precautions</vt:lpstr>
      <vt:lpstr>Requirement 5</vt:lpstr>
      <vt:lpstr>Train Track Safety Basics</vt:lpstr>
      <vt:lpstr>Requirement 5</vt:lpstr>
      <vt:lpstr>Safety Tips </vt:lpstr>
      <vt:lpstr>Requirement 5</vt:lpstr>
      <vt:lpstr>Conduct Near or On Railroad Property</vt:lpstr>
      <vt:lpstr>Requirement 5</vt:lpstr>
      <vt:lpstr>Automobiles and Grade Crossings</vt:lpstr>
      <vt:lpstr>Requirement 5</vt:lpstr>
      <vt:lpstr>Defective Grade Crossing Devices</vt:lpstr>
      <vt:lpstr>Requirement 5</vt:lpstr>
      <vt:lpstr>Safety Precautions for Pedestrians</vt:lpstr>
      <vt:lpstr>Requirement 6</vt:lpstr>
      <vt:lpstr>Railroad Warning Signs</vt:lpstr>
      <vt:lpstr>Railroad Warning Signs</vt:lpstr>
      <vt:lpstr>Railroad Warning Signs</vt:lpstr>
      <vt:lpstr>Railroad Warning Signs</vt:lpstr>
      <vt:lpstr>Railroad Warning Signs</vt:lpstr>
      <vt:lpstr>Requirement 7</vt:lpstr>
      <vt:lpstr>Railroad Visual Signals</vt:lpstr>
      <vt:lpstr>Railroad Visual Signals</vt:lpstr>
      <vt:lpstr>Requirement 7</vt:lpstr>
      <vt:lpstr>Railroad Horn Signals</vt:lpstr>
      <vt:lpstr>Requirement 7</vt:lpstr>
      <vt:lpstr>Emergency Stop</vt:lpstr>
      <vt:lpstr>Emergency Stop</vt:lpstr>
      <vt:lpstr>Requirement 7</vt:lpstr>
      <vt:lpstr>EOTDs and FREDs</vt:lpstr>
      <vt:lpstr>Requirement 8</vt:lpstr>
      <vt:lpstr>Model Railroad Layout</vt:lpstr>
      <vt:lpstr>Requirement 8</vt:lpstr>
      <vt:lpstr>Model Railroad Kits</vt:lpstr>
      <vt:lpstr>Requirement 8</vt:lpstr>
      <vt:lpstr>G Scale Model Railroads</vt:lpstr>
      <vt:lpstr>O Scale Model Railroads</vt:lpstr>
      <vt:lpstr>S Scale Model Railroads</vt:lpstr>
      <vt:lpstr>HO Scale Model Railroads</vt:lpstr>
      <vt:lpstr>N Scale Model Railroads</vt:lpstr>
      <vt:lpstr>Z Scale Model Railroads</vt:lpstr>
      <vt:lpstr>Requirement 8</vt:lpstr>
      <vt:lpstr>Model Railroad Manufacturer Websites</vt:lpstr>
      <vt:lpstr>Model Railroad Magazine Websites</vt:lpstr>
      <vt:lpstr>Requirement 8</vt:lpstr>
      <vt:lpstr>Build a Model Railroad Structure</vt:lpstr>
      <vt:lpstr>Requirement 8</vt:lpstr>
      <vt:lpstr>Build a Model Railroad Layout</vt:lpstr>
      <vt:lpstr>Requirement 8</vt:lpstr>
      <vt:lpstr>Switching Contest</vt:lpstr>
      <vt:lpstr>Switching Contest</vt:lpstr>
      <vt:lpstr>Switching Contest</vt:lpstr>
      <vt:lpstr>Requirement 8</vt:lpstr>
      <vt:lpstr>Powering and Controlling a Model Railroad</vt:lpstr>
      <vt:lpstr>Powering and Controlling a Model Railroad</vt:lpstr>
      <vt:lpstr>Requirement 8</vt:lpstr>
      <vt:lpstr>Railroad Museums and Displays</vt:lpstr>
      <vt:lpstr>Requirement 8</vt:lpstr>
      <vt:lpstr>Historic Railroads</vt:lpstr>
      <vt:lpstr>Requirement 8</vt:lpstr>
      <vt:lpstr>Websites Of Rail Historical Groups</vt:lpstr>
      <vt:lpstr>Requirement 8</vt:lpstr>
      <vt:lpstr>Travelling by Rail</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122</cp:revision>
  <dcterms:created xsi:type="dcterms:W3CDTF">2020-12-11T02:36:20Z</dcterms:created>
  <dcterms:modified xsi:type="dcterms:W3CDTF">2020-12-18T02:52:14Z</dcterms:modified>
</cp:coreProperties>
</file>